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318" r:id="rId5"/>
    <p:sldId id="256" r:id="rId6"/>
    <p:sldId id="282" r:id="rId7"/>
    <p:sldId id="269" r:id="rId8"/>
    <p:sldId id="259" r:id="rId9"/>
    <p:sldId id="270" r:id="rId10"/>
    <p:sldId id="271" r:id="rId11"/>
    <p:sldId id="258" r:id="rId12"/>
    <p:sldId id="286" r:id="rId13"/>
    <p:sldId id="297" r:id="rId14"/>
    <p:sldId id="298" r:id="rId15"/>
    <p:sldId id="299" r:id="rId16"/>
    <p:sldId id="300" r:id="rId17"/>
    <p:sldId id="301" r:id="rId18"/>
    <p:sldId id="302" r:id="rId19"/>
    <p:sldId id="303" r:id="rId20"/>
    <p:sldId id="304" r:id="rId21"/>
    <p:sldId id="317" r:id="rId22"/>
    <p:sldId id="305" r:id="rId23"/>
    <p:sldId id="306" r:id="rId24"/>
    <p:sldId id="307" r:id="rId25"/>
    <p:sldId id="308" r:id="rId26"/>
    <p:sldId id="283" r:id="rId27"/>
    <p:sldId id="260" r:id="rId28"/>
    <p:sldId id="273" r:id="rId29"/>
    <p:sldId id="262" r:id="rId30"/>
    <p:sldId id="274" r:id="rId31"/>
    <p:sldId id="284" r:id="rId32"/>
    <p:sldId id="314" r:id="rId33"/>
    <p:sldId id="276" r:id="rId34"/>
    <p:sldId id="285" r:id="rId35"/>
    <p:sldId id="277" r:id="rId36"/>
    <p:sldId id="278" r:id="rId37"/>
    <p:sldId id="310" r:id="rId38"/>
    <p:sldId id="311" r:id="rId39"/>
    <p:sldId id="312" r:id="rId40"/>
    <p:sldId id="266" r:id="rId41"/>
    <p:sldId id="279" r:id="rId42"/>
    <p:sldId id="267" r:id="rId43"/>
    <p:sldId id="281" r:id="rId44"/>
    <p:sldId id="268" r:id="rId45"/>
    <p:sldId id="313" r:id="rId46"/>
    <p:sldId id="315" r:id="rId47"/>
    <p:sldId id="2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46A442-4223-B6C0-52CB-E8D6BE9CB3FA}" name="Saleh Abou-Alwan" initials="SA" userId="S::SalehAbouAlwan@cmail.carleton.ca::be43785e-3b70-4cf8-b279-f3f50102be6b" providerId="AD"/>
  <p188:author id="{0D3F6E59-C4ED-C8FC-F260-8C73EDFF7FB0}" name="Saleh Abou-Alwan" initials="SA" userId="S::salehaboualwan@cmail.carleton.ca::be43785e-3b70-4cf8-b279-f3f50102be6b" providerId="AD"/>
  <p188:author id="{E9F5C2B4-964E-BBA5-094D-5F5FEFB2F5C4}" name="Adrian Chan" initials="AC" userId="S::adrianchan@cunet.carleton.ca::f5773b63-4278-44a7-9f7c-f5bd7362275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96500-5E07-A740-9424-A826A299C99C}" v="264" dt="2025-05-14T03:12:18.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eh Abou-Alwan" userId="be43785e-3b70-4cf8-b279-f3f50102be6b" providerId="ADAL" clId="{F5E84F5A-B351-2F45-AD36-B5F2D634351A}"/>
    <pc:docChg chg="custSel modSld">
      <pc:chgData name="Saleh Abou-Alwan" userId="be43785e-3b70-4cf8-b279-f3f50102be6b" providerId="ADAL" clId="{F5E84F5A-B351-2F45-AD36-B5F2D634351A}" dt="2025-05-14T02:37:58.257" v="340" actId="33524"/>
      <pc:docMkLst>
        <pc:docMk/>
      </pc:docMkLst>
      <pc:sldChg chg="modSp mod">
        <pc:chgData name="Saleh Abou-Alwan" userId="be43785e-3b70-4cf8-b279-f3f50102be6b" providerId="ADAL" clId="{F5E84F5A-B351-2F45-AD36-B5F2D634351A}" dt="2025-05-14T02:37:58.257" v="340" actId="33524"/>
        <pc:sldMkLst>
          <pc:docMk/>
          <pc:sldMk cId="938057965" sldId="284"/>
        </pc:sldMkLst>
        <pc:spChg chg="mod">
          <ac:chgData name="Saleh Abou-Alwan" userId="be43785e-3b70-4cf8-b279-f3f50102be6b" providerId="ADAL" clId="{F5E84F5A-B351-2F45-AD36-B5F2D634351A}" dt="2025-05-14T02:37:58.257" v="340" actId="33524"/>
          <ac:spMkLst>
            <pc:docMk/>
            <pc:sldMk cId="938057965" sldId="284"/>
            <ac:spMk id="3" creationId="{89C8F623-6D3C-3EEC-9B25-14A50701DACC}"/>
          </ac:spMkLst>
        </pc:spChg>
      </pc:sldChg>
    </pc:docChg>
  </pc:docChgLst>
  <pc:docChgLst>
    <pc:chgData name="Atallah Madi" userId="0e7f2993-22c8-4ef5-aa75-722b3d7084ff" providerId="ADAL" clId="{2CB96500-5E07-A740-9424-A826A299C99C}"/>
    <pc:docChg chg="undo redo custSel addSld modSld sldOrd">
      <pc:chgData name="Atallah Madi" userId="0e7f2993-22c8-4ef5-aa75-722b3d7084ff" providerId="ADAL" clId="{2CB96500-5E07-A740-9424-A826A299C99C}" dt="2025-05-14T03:12:18.428" v="265" actId="478"/>
      <pc:docMkLst>
        <pc:docMk/>
      </pc:docMkLst>
      <pc:sldChg chg="addSp delSp modSp">
        <pc:chgData name="Atallah Madi" userId="0e7f2993-22c8-4ef5-aa75-722b3d7084ff" providerId="ADAL" clId="{2CB96500-5E07-A740-9424-A826A299C99C}" dt="2025-05-14T03:12:06.991" v="264" actId="1076"/>
        <pc:sldMkLst>
          <pc:docMk/>
          <pc:sldMk cId="335856795" sldId="256"/>
        </pc:sldMkLst>
        <pc:picChg chg="add del">
          <ac:chgData name="Atallah Madi" userId="0e7f2993-22c8-4ef5-aa75-722b3d7084ff" providerId="ADAL" clId="{2CB96500-5E07-A740-9424-A826A299C99C}" dt="2025-05-14T03:11:05.153" v="255" actId="478"/>
          <ac:picMkLst>
            <pc:docMk/>
            <pc:sldMk cId="335856795" sldId="256"/>
            <ac:picMk id="2050" creationId="{3DFA412B-6999-847E-D8F7-3110E085F4F0}"/>
          </ac:picMkLst>
        </pc:picChg>
        <pc:picChg chg="add mod">
          <ac:chgData name="Atallah Madi" userId="0e7f2993-22c8-4ef5-aa75-722b3d7084ff" providerId="ADAL" clId="{2CB96500-5E07-A740-9424-A826A299C99C}" dt="2025-05-14T03:12:06.991" v="264" actId="1076"/>
          <ac:picMkLst>
            <pc:docMk/>
            <pc:sldMk cId="335856795" sldId="256"/>
            <ac:picMk id="2052" creationId="{B55078DE-E6DE-9765-E76B-4080F30F866C}"/>
          </ac:picMkLst>
        </pc:picChg>
      </pc:sldChg>
      <pc:sldChg chg="addSp delSp modSp add mod ord setBg delDesignElem">
        <pc:chgData name="Atallah Madi" userId="0e7f2993-22c8-4ef5-aa75-722b3d7084ff" providerId="ADAL" clId="{2CB96500-5E07-A740-9424-A826A299C99C}" dt="2025-05-14T03:12:18.428" v="265" actId="478"/>
        <pc:sldMkLst>
          <pc:docMk/>
          <pc:sldMk cId="3533958675" sldId="318"/>
        </pc:sldMkLst>
        <pc:spChg chg="del">
          <ac:chgData name="Atallah Madi" userId="0e7f2993-22c8-4ef5-aa75-722b3d7084ff" providerId="ADAL" clId="{2CB96500-5E07-A740-9424-A826A299C99C}" dt="2025-05-14T02:39:36.324" v="7" actId="478"/>
          <ac:spMkLst>
            <pc:docMk/>
            <pc:sldMk cId="3533958675" sldId="318"/>
            <ac:spMk id="2" creationId="{A09FBF15-DF80-DB40-4865-7013082BB797}"/>
          </ac:spMkLst>
        </pc:spChg>
        <pc:spChg chg="del mod">
          <ac:chgData name="Atallah Madi" userId="0e7f2993-22c8-4ef5-aa75-722b3d7084ff" providerId="ADAL" clId="{2CB96500-5E07-A740-9424-A826A299C99C}" dt="2025-05-14T02:39:36.324" v="7" actId="478"/>
          <ac:spMkLst>
            <pc:docMk/>
            <pc:sldMk cId="3533958675" sldId="318"/>
            <ac:spMk id="3" creationId="{FC68E990-2EA5-D4ED-B85B-2A8AA7566BA4}"/>
          </ac:spMkLst>
        </pc:spChg>
        <pc:spChg chg="add del mod">
          <ac:chgData name="Atallah Madi" userId="0e7f2993-22c8-4ef5-aa75-722b3d7084ff" providerId="ADAL" clId="{2CB96500-5E07-A740-9424-A826A299C99C}" dt="2025-05-14T02:39:35.715" v="6"/>
          <ac:spMkLst>
            <pc:docMk/>
            <pc:sldMk cId="3533958675" sldId="318"/>
            <ac:spMk id="4" creationId="{F5F28514-3A9E-6637-B0C6-A58FA90FA1B8}"/>
          </ac:spMkLst>
        </pc:spChg>
        <pc:spChg chg="del">
          <ac:chgData name="Atallah Madi" userId="0e7f2993-22c8-4ef5-aa75-722b3d7084ff" providerId="ADAL" clId="{2CB96500-5E07-A740-9424-A826A299C99C}" dt="2025-05-14T02:39:36.324" v="7" actId="478"/>
          <ac:spMkLst>
            <pc:docMk/>
            <pc:sldMk cId="3533958675" sldId="318"/>
            <ac:spMk id="6" creationId="{56EF235C-49CC-7BF4-2B60-6E26CE35D511}"/>
          </ac:spMkLst>
        </pc:spChg>
        <pc:spChg chg="add del mod">
          <ac:chgData name="Atallah Madi" userId="0e7f2993-22c8-4ef5-aa75-722b3d7084ff" providerId="ADAL" clId="{2CB96500-5E07-A740-9424-A826A299C99C}" dt="2025-05-14T02:39:48.706" v="10" actId="478"/>
          <ac:spMkLst>
            <pc:docMk/>
            <pc:sldMk cId="3533958675" sldId="318"/>
            <ac:spMk id="8" creationId="{BB5DB283-A876-5F61-962D-09AF01AC1E52}"/>
          </ac:spMkLst>
        </pc:spChg>
        <pc:spChg chg="add del">
          <ac:chgData name="Atallah Madi" userId="0e7f2993-22c8-4ef5-aa75-722b3d7084ff" providerId="ADAL" clId="{2CB96500-5E07-A740-9424-A826A299C99C}" dt="2025-05-14T02:44:58.162" v="39" actId="22"/>
          <ac:spMkLst>
            <pc:docMk/>
            <pc:sldMk cId="3533958675" sldId="318"/>
            <ac:spMk id="15" creationId="{F2B74978-BFE5-6EBC-62A0-14E868F5E726}"/>
          </ac:spMkLst>
        </pc:spChg>
        <pc:spChg chg="del">
          <ac:chgData name="Atallah Madi" userId="0e7f2993-22c8-4ef5-aa75-722b3d7084ff" providerId="ADAL" clId="{2CB96500-5E07-A740-9424-A826A299C99C}" dt="2025-05-14T02:39:24.879" v="1"/>
          <ac:spMkLst>
            <pc:docMk/>
            <pc:sldMk cId="3533958675" sldId="318"/>
            <ac:spMk id="28" creationId="{F2431D4A-144D-AF20-4F51-DCBA923FE3B2}"/>
          </ac:spMkLst>
        </pc:spChg>
        <pc:spChg chg="del">
          <ac:chgData name="Atallah Madi" userId="0e7f2993-22c8-4ef5-aa75-722b3d7084ff" providerId="ADAL" clId="{2CB96500-5E07-A740-9424-A826A299C99C}" dt="2025-05-14T02:39:24.879" v="1"/>
          <ac:spMkLst>
            <pc:docMk/>
            <pc:sldMk cId="3533958675" sldId="318"/>
            <ac:spMk id="30" creationId="{BC3D5982-52B0-2169-F960-CC8107B5BE3F}"/>
          </ac:spMkLst>
        </pc:spChg>
        <pc:spChg chg="add mod">
          <ac:chgData name="Atallah Madi" userId="0e7f2993-22c8-4ef5-aa75-722b3d7084ff" providerId="ADAL" clId="{2CB96500-5E07-A740-9424-A826A299C99C}" dt="2025-05-14T03:05:46.355" v="187" actId="208"/>
          <ac:spMkLst>
            <pc:docMk/>
            <pc:sldMk cId="3533958675" sldId="318"/>
            <ac:spMk id="48" creationId="{8DD80C3F-0316-C969-9162-FFE2FAED48A8}"/>
          </ac:spMkLst>
        </pc:spChg>
        <pc:spChg chg="add del mod">
          <ac:chgData name="Atallah Madi" userId="0e7f2993-22c8-4ef5-aa75-722b3d7084ff" providerId="ADAL" clId="{2CB96500-5E07-A740-9424-A826A299C99C}" dt="2025-05-14T03:08:24.708" v="242"/>
          <ac:spMkLst>
            <pc:docMk/>
            <pc:sldMk cId="3533958675" sldId="318"/>
            <ac:spMk id="49" creationId="{7A3F5B4D-F7EB-AA7E-2700-6D7EC93A13B6}"/>
          </ac:spMkLst>
        </pc:spChg>
        <pc:spChg chg="add mod">
          <ac:chgData name="Atallah Madi" userId="0e7f2993-22c8-4ef5-aa75-722b3d7084ff" providerId="ADAL" clId="{2CB96500-5E07-A740-9424-A826A299C99C}" dt="2025-05-14T03:08:21.347" v="240" actId="1076"/>
          <ac:spMkLst>
            <pc:docMk/>
            <pc:sldMk cId="3533958675" sldId="318"/>
            <ac:spMk id="50" creationId="{74D9E6CA-A9B2-D2F6-8D22-A2F39AE011CB}"/>
          </ac:spMkLst>
        </pc:spChg>
        <pc:picChg chg="del">
          <ac:chgData name="Atallah Madi" userId="0e7f2993-22c8-4ef5-aa75-722b3d7084ff" providerId="ADAL" clId="{2CB96500-5E07-A740-9424-A826A299C99C}" dt="2025-05-14T02:39:36.324" v="7" actId="478"/>
          <ac:picMkLst>
            <pc:docMk/>
            <pc:sldMk cId="3533958675" sldId="318"/>
            <ac:picMk id="5" creationId="{3397FEEA-DDFF-EE76-1D59-D8717AF0CBCD}"/>
          </ac:picMkLst>
        </pc:picChg>
        <pc:picChg chg="add del mod">
          <ac:chgData name="Atallah Madi" userId="0e7f2993-22c8-4ef5-aa75-722b3d7084ff" providerId="ADAL" clId="{2CB96500-5E07-A740-9424-A826A299C99C}" dt="2025-05-14T02:40:05.863" v="15" actId="478"/>
          <ac:picMkLst>
            <pc:docMk/>
            <pc:sldMk cId="3533958675" sldId="318"/>
            <ac:picMk id="10" creationId="{CCCD87EE-BD46-314E-629C-DA1853024808}"/>
          </ac:picMkLst>
        </pc:picChg>
        <pc:picChg chg="add del mod modCrop">
          <ac:chgData name="Atallah Madi" userId="0e7f2993-22c8-4ef5-aa75-722b3d7084ff" providerId="ADAL" clId="{2CB96500-5E07-A740-9424-A826A299C99C}" dt="2025-05-14T02:49:13.413" v="52" actId="478"/>
          <ac:picMkLst>
            <pc:docMk/>
            <pc:sldMk cId="3533958675" sldId="318"/>
            <ac:picMk id="12" creationId="{AB954173-A964-CA89-3AAD-C96FBA6EB322}"/>
          </ac:picMkLst>
        </pc:picChg>
        <pc:picChg chg="add del mod modCrop">
          <ac:chgData name="Atallah Madi" userId="0e7f2993-22c8-4ef5-aa75-722b3d7084ff" providerId="ADAL" clId="{2CB96500-5E07-A740-9424-A826A299C99C}" dt="2025-05-14T02:45:06.313" v="43" actId="478"/>
          <ac:picMkLst>
            <pc:docMk/>
            <pc:sldMk cId="3533958675" sldId="318"/>
            <ac:picMk id="13" creationId="{52C2F0F9-CC85-D5BF-4F10-270A8CEE9E1B}"/>
          </ac:picMkLst>
        </pc:picChg>
        <pc:picChg chg="add del mod modCrop">
          <ac:chgData name="Atallah Madi" userId="0e7f2993-22c8-4ef5-aa75-722b3d7084ff" providerId="ADAL" clId="{2CB96500-5E07-A740-9424-A826A299C99C}" dt="2025-05-14T02:49:13.413" v="52" actId="478"/>
          <ac:picMkLst>
            <pc:docMk/>
            <pc:sldMk cId="3533958675" sldId="318"/>
            <ac:picMk id="16" creationId="{FE1E4EC0-2434-49BE-18ED-92E71E577483}"/>
          </ac:picMkLst>
        </pc:picChg>
        <pc:picChg chg="add mod modCrop">
          <ac:chgData name="Atallah Madi" userId="0e7f2993-22c8-4ef5-aa75-722b3d7084ff" providerId="ADAL" clId="{2CB96500-5E07-A740-9424-A826A299C99C}" dt="2025-05-14T03:07:23.042" v="192" actId="1076"/>
          <ac:picMkLst>
            <pc:docMk/>
            <pc:sldMk cId="3533958675" sldId="318"/>
            <ac:picMk id="18" creationId="{3287E8C2-3E90-FD89-E7DE-D4BB4F7273E8}"/>
          </ac:picMkLst>
        </pc:picChg>
        <pc:picChg chg="add mod modCrop">
          <ac:chgData name="Atallah Madi" userId="0e7f2993-22c8-4ef5-aa75-722b3d7084ff" providerId="ADAL" clId="{2CB96500-5E07-A740-9424-A826A299C99C}" dt="2025-05-14T03:07:05.424" v="191" actId="1076"/>
          <ac:picMkLst>
            <pc:docMk/>
            <pc:sldMk cId="3533958675" sldId="318"/>
            <ac:picMk id="19" creationId="{870FE7E9-E645-A30F-1AE8-54C084927555}"/>
          </ac:picMkLst>
        </pc:picChg>
        <pc:picChg chg="add mod">
          <ac:chgData name="Atallah Madi" userId="0e7f2993-22c8-4ef5-aa75-722b3d7084ff" providerId="ADAL" clId="{2CB96500-5E07-A740-9424-A826A299C99C}" dt="2025-05-14T03:07:05.424" v="191" actId="1076"/>
          <ac:picMkLst>
            <pc:docMk/>
            <pc:sldMk cId="3533958675" sldId="318"/>
            <ac:picMk id="21" creationId="{9B542E34-3D07-02D5-79F5-25F64243A747}"/>
          </ac:picMkLst>
        </pc:picChg>
        <pc:picChg chg="add mod">
          <ac:chgData name="Atallah Madi" userId="0e7f2993-22c8-4ef5-aa75-722b3d7084ff" providerId="ADAL" clId="{2CB96500-5E07-A740-9424-A826A299C99C}" dt="2025-05-14T03:07:23.042" v="192" actId="1076"/>
          <ac:picMkLst>
            <pc:docMk/>
            <pc:sldMk cId="3533958675" sldId="318"/>
            <ac:picMk id="23" creationId="{1E1F950D-F9FE-531C-6A1E-7069F66586AD}"/>
          </ac:picMkLst>
        </pc:picChg>
        <pc:picChg chg="add mod">
          <ac:chgData name="Atallah Madi" userId="0e7f2993-22c8-4ef5-aa75-722b3d7084ff" providerId="ADAL" clId="{2CB96500-5E07-A740-9424-A826A299C99C}" dt="2025-05-14T03:07:05.424" v="191" actId="1076"/>
          <ac:picMkLst>
            <pc:docMk/>
            <pc:sldMk cId="3533958675" sldId="318"/>
            <ac:picMk id="25" creationId="{1842E4D6-68A7-87E7-6518-D9CE74C825AC}"/>
          </ac:picMkLst>
        </pc:picChg>
        <pc:picChg chg="add mod">
          <ac:chgData name="Atallah Madi" userId="0e7f2993-22c8-4ef5-aa75-722b3d7084ff" providerId="ADAL" clId="{2CB96500-5E07-A740-9424-A826A299C99C}" dt="2025-05-14T03:07:05.424" v="191" actId="1076"/>
          <ac:picMkLst>
            <pc:docMk/>
            <pc:sldMk cId="3533958675" sldId="318"/>
            <ac:picMk id="27" creationId="{2595F2F1-14F1-D966-2EA0-0C1FD1DE3641}"/>
          </ac:picMkLst>
        </pc:picChg>
        <pc:picChg chg="add mod">
          <ac:chgData name="Atallah Madi" userId="0e7f2993-22c8-4ef5-aa75-722b3d7084ff" providerId="ADAL" clId="{2CB96500-5E07-A740-9424-A826A299C99C}" dt="2025-05-14T03:07:05.424" v="191" actId="1076"/>
          <ac:picMkLst>
            <pc:docMk/>
            <pc:sldMk cId="3533958675" sldId="318"/>
            <ac:picMk id="31" creationId="{956E6B3A-21BF-E55B-B320-4873B14190F3}"/>
          </ac:picMkLst>
        </pc:picChg>
        <pc:picChg chg="add del mod">
          <ac:chgData name="Atallah Madi" userId="0e7f2993-22c8-4ef5-aa75-722b3d7084ff" providerId="ADAL" clId="{2CB96500-5E07-A740-9424-A826A299C99C}" dt="2025-05-14T02:53:26.778" v="92" actId="478"/>
          <ac:picMkLst>
            <pc:docMk/>
            <pc:sldMk cId="3533958675" sldId="318"/>
            <ac:picMk id="32" creationId="{E24AB7F5-7CEE-49CA-0C5E-005ABCE6E880}"/>
          </ac:picMkLst>
        </pc:picChg>
        <pc:picChg chg="add del mod">
          <ac:chgData name="Atallah Madi" userId="0e7f2993-22c8-4ef5-aa75-722b3d7084ff" providerId="ADAL" clId="{2CB96500-5E07-A740-9424-A826A299C99C}" dt="2025-05-14T02:53:27.915" v="93" actId="478"/>
          <ac:picMkLst>
            <pc:docMk/>
            <pc:sldMk cId="3533958675" sldId="318"/>
            <ac:picMk id="33" creationId="{9AB9B78E-23C7-FC21-9937-88E56BF3F8B2}"/>
          </ac:picMkLst>
        </pc:picChg>
        <pc:picChg chg="add mod">
          <ac:chgData name="Atallah Madi" userId="0e7f2993-22c8-4ef5-aa75-722b3d7084ff" providerId="ADAL" clId="{2CB96500-5E07-A740-9424-A826A299C99C}" dt="2025-05-14T03:07:23.042" v="192" actId="1076"/>
          <ac:picMkLst>
            <pc:docMk/>
            <pc:sldMk cId="3533958675" sldId="318"/>
            <ac:picMk id="35" creationId="{8BD54BBE-779C-EF7A-A6BA-C9FB89FCE02A}"/>
          </ac:picMkLst>
        </pc:picChg>
        <pc:picChg chg="add mod modCrop">
          <ac:chgData name="Atallah Madi" userId="0e7f2993-22c8-4ef5-aa75-722b3d7084ff" providerId="ADAL" clId="{2CB96500-5E07-A740-9424-A826A299C99C}" dt="2025-05-14T03:07:23.042" v="192" actId="1076"/>
          <ac:picMkLst>
            <pc:docMk/>
            <pc:sldMk cId="3533958675" sldId="318"/>
            <ac:picMk id="36" creationId="{A76BC127-460C-3564-894A-25C4E86FD271}"/>
          </ac:picMkLst>
        </pc:picChg>
        <pc:picChg chg="add del mod">
          <ac:chgData name="Atallah Madi" userId="0e7f2993-22c8-4ef5-aa75-722b3d7084ff" providerId="ADAL" clId="{2CB96500-5E07-A740-9424-A826A299C99C}" dt="2025-05-14T03:10:10.142" v="245" actId="478"/>
          <ac:picMkLst>
            <pc:docMk/>
            <pc:sldMk cId="3533958675" sldId="318"/>
            <ac:picMk id="1026" creationId="{0E617C78-D983-C2E4-914C-1DD325F41220}"/>
          </ac:picMkLst>
        </pc:picChg>
        <pc:picChg chg="add del mod">
          <ac:chgData name="Atallah Madi" userId="0e7f2993-22c8-4ef5-aa75-722b3d7084ff" providerId="ADAL" clId="{2CB96500-5E07-A740-9424-A826A299C99C}" dt="2025-05-14T03:12:18.428" v="265" actId="478"/>
          <ac:picMkLst>
            <pc:docMk/>
            <pc:sldMk cId="3533958675" sldId="318"/>
            <ac:picMk id="1028" creationId="{20BEFCCF-B388-DA80-42DB-37FD7C1AB5A5}"/>
          </ac:picMkLst>
        </pc:picChg>
        <pc:inkChg chg="add del">
          <ac:chgData name="Atallah Madi" userId="0e7f2993-22c8-4ef5-aa75-722b3d7084ff" providerId="ADAL" clId="{2CB96500-5E07-A740-9424-A826A299C99C}" dt="2025-05-14T03:00:05.801" v="156" actId="9405"/>
          <ac:inkMkLst>
            <pc:docMk/>
            <pc:sldMk cId="3533958675" sldId="318"/>
            <ac:inkMk id="37" creationId="{7EC5B702-498E-0121-6519-8AFFE4062C8B}"/>
          </ac:inkMkLst>
        </pc:inkChg>
        <pc:inkChg chg="add del">
          <ac:chgData name="Atallah Madi" userId="0e7f2993-22c8-4ef5-aa75-722b3d7084ff" providerId="ADAL" clId="{2CB96500-5E07-A740-9424-A826A299C99C}" dt="2025-05-14T03:00:40.705" v="158" actId="478"/>
          <ac:inkMkLst>
            <pc:docMk/>
            <pc:sldMk cId="3533958675" sldId="318"/>
            <ac:inkMk id="38" creationId="{358F6492-ECF5-9C65-D42A-D0AA6C888676}"/>
          </ac:inkMkLst>
        </pc:inkChg>
        <pc:inkChg chg="add del">
          <ac:chgData name="Atallah Madi" userId="0e7f2993-22c8-4ef5-aa75-722b3d7084ff" providerId="ADAL" clId="{2CB96500-5E07-A740-9424-A826A299C99C}" dt="2025-05-14T03:02:01.194" v="163" actId="9405"/>
          <ac:inkMkLst>
            <pc:docMk/>
            <pc:sldMk cId="3533958675" sldId="318"/>
            <ac:inkMk id="39" creationId="{5AA54BB7-5974-44DE-7990-C50C44B77A20}"/>
          </ac:inkMkLst>
        </pc:inkChg>
        <pc:inkChg chg="add del">
          <ac:chgData name="Atallah Madi" userId="0e7f2993-22c8-4ef5-aa75-722b3d7084ff" providerId="ADAL" clId="{2CB96500-5E07-A740-9424-A826A299C99C}" dt="2025-05-14T03:02:00.581" v="162" actId="9405"/>
          <ac:inkMkLst>
            <pc:docMk/>
            <pc:sldMk cId="3533958675" sldId="318"/>
            <ac:inkMk id="40" creationId="{88D3FF60-F602-393C-08B4-0D65D31B2A2A}"/>
          </ac:inkMkLst>
        </pc:inkChg>
        <pc:inkChg chg="add del">
          <ac:chgData name="Atallah Madi" userId="0e7f2993-22c8-4ef5-aa75-722b3d7084ff" providerId="ADAL" clId="{2CB96500-5E07-A740-9424-A826A299C99C}" dt="2025-05-14T03:03:18.405" v="165" actId="9405"/>
          <ac:inkMkLst>
            <pc:docMk/>
            <pc:sldMk cId="3533958675" sldId="318"/>
            <ac:inkMk id="41" creationId="{4837421A-873D-E3EC-C448-5CDC32C55E29}"/>
          </ac:inkMkLst>
        </pc:inkChg>
        <pc:inkChg chg="add del">
          <ac:chgData name="Atallah Madi" userId="0e7f2993-22c8-4ef5-aa75-722b3d7084ff" providerId="ADAL" clId="{2CB96500-5E07-A740-9424-A826A299C99C}" dt="2025-05-14T03:03:21.474" v="167" actId="9405"/>
          <ac:inkMkLst>
            <pc:docMk/>
            <pc:sldMk cId="3533958675" sldId="318"/>
            <ac:inkMk id="42" creationId="{DEBEFB1C-F170-6679-F222-AAF814EA953E}"/>
          </ac:inkMkLst>
        </pc:inkChg>
        <pc:inkChg chg="add del">
          <ac:chgData name="Atallah Madi" userId="0e7f2993-22c8-4ef5-aa75-722b3d7084ff" providerId="ADAL" clId="{2CB96500-5E07-A740-9424-A826A299C99C}" dt="2025-05-14T03:03:28.192" v="169" actId="9405"/>
          <ac:inkMkLst>
            <pc:docMk/>
            <pc:sldMk cId="3533958675" sldId="318"/>
            <ac:inkMk id="43" creationId="{8326C420-2077-26E3-A0C1-61D5B4A137CB}"/>
          </ac:inkMkLst>
        </pc:inkChg>
        <pc:inkChg chg="add del">
          <ac:chgData name="Atallah Madi" userId="0e7f2993-22c8-4ef5-aa75-722b3d7084ff" providerId="ADAL" clId="{2CB96500-5E07-A740-9424-A826A299C99C}" dt="2025-05-14T03:03:30.996" v="171" actId="9405"/>
          <ac:inkMkLst>
            <pc:docMk/>
            <pc:sldMk cId="3533958675" sldId="318"/>
            <ac:inkMk id="44" creationId="{9BDACEA1-600D-2C78-BF17-BB389A6E3786}"/>
          </ac:inkMkLst>
        </pc:inkChg>
        <pc:inkChg chg="add del">
          <ac:chgData name="Atallah Madi" userId="0e7f2993-22c8-4ef5-aa75-722b3d7084ff" providerId="ADAL" clId="{2CB96500-5E07-A740-9424-A826A299C99C}" dt="2025-05-14T03:03:41.857" v="175" actId="9405"/>
          <ac:inkMkLst>
            <pc:docMk/>
            <pc:sldMk cId="3533958675" sldId="318"/>
            <ac:inkMk id="45" creationId="{A38B5F59-F16C-9171-3262-9908C8F82E59}"/>
          </ac:inkMkLst>
        </pc:inkChg>
        <pc:inkChg chg="add del">
          <ac:chgData name="Atallah Madi" userId="0e7f2993-22c8-4ef5-aa75-722b3d7084ff" providerId="ADAL" clId="{2CB96500-5E07-A740-9424-A826A299C99C}" dt="2025-05-14T03:03:41.801" v="174" actId="9405"/>
          <ac:inkMkLst>
            <pc:docMk/>
            <pc:sldMk cId="3533958675" sldId="318"/>
            <ac:inkMk id="46" creationId="{74498BD8-CB62-AB61-9CEF-E0ADDA050313}"/>
          </ac:inkMkLst>
        </pc:inkChg>
        <pc:inkChg chg="add del mod">
          <ac:chgData name="Atallah Madi" userId="0e7f2993-22c8-4ef5-aa75-722b3d7084ff" providerId="ADAL" clId="{2CB96500-5E07-A740-9424-A826A299C99C}" dt="2025-05-14T03:04:21.666" v="180" actId="478"/>
          <ac:inkMkLst>
            <pc:docMk/>
            <pc:sldMk cId="3533958675" sldId="318"/>
            <ac:inkMk id="47" creationId="{3BFC5403-37B9-AB40-CED6-6FF9857A59DB}"/>
          </ac:inkMkLst>
        </pc:ink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EECFD7-047B-46DF-8987-6547F5A5FE9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0EACAAE-D85B-4C19-A64A-FB806B7A79E5}">
      <dgm:prSet/>
      <dgm:spPr/>
      <dgm:t>
        <a:bodyPr/>
        <a:lstStyle/>
        <a:p>
          <a:r>
            <a:rPr lang="en-CA" b="0" i="0"/>
            <a:t>This will be an interactive and applied workshop, introducing deep learning and implementing deep learning models to classify ultrasound breast cancer images. ​</a:t>
          </a:r>
          <a:endParaRPr lang="en-US"/>
        </a:p>
      </dgm:t>
    </dgm:pt>
    <dgm:pt modelId="{371E8E77-A01F-48FB-BCE6-0600248878A3}" type="parTrans" cxnId="{FA318C16-0CEC-46C4-8F2A-B96F72173928}">
      <dgm:prSet/>
      <dgm:spPr/>
      <dgm:t>
        <a:bodyPr/>
        <a:lstStyle/>
        <a:p>
          <a:endParaRPr lang="en-US"/>
        </a:p>
      </dgm:t>
    </dgm:pt>
    <dgm:pt modelId="{BC857839-A7C5-4EB7-960C-DECF62347013}" type="sibTrans" cxnId="{FA318C16-0CEC-46C4-8F2A-B96F72173928}">
      <dgm:prSet/>
      <dgm:spPr/>
      <dgm:t>
        <a:bodyPr/>
        <a:lstStyle/>
        <a:p>
          <a:endParaRPr lang="en-US"/>
        </a:p>
      </dgm:t>
    </dgm:pt>
    <dgm:pt modelId="{9B2C8F1A-4F58-7849-B27F-DFD9D7BB2509}" type="pres">
      <dgm:prSet presAssocID="{B0EECFD7-047B-46DF-8987-6547F5A5FE9F}" presName="hierChild1" presStyleCnt="0">
        <dgm:presLayoutVars>
          <dgm:chPref val="1"/>
          <dgm:dir/>
          <dgm:animOne val="branch"/>
          <dgm:animLvl val="lvl"/>
          <dgm:resizeHandles/>
        </dgm:presLayoutVars>
      </dgm:prSet>
      <dgm:spPr/>
    </dgm:pt>
    <dgm:pt modelId="{F18FD113-DD34-BA46-B261-5DECE9D37432}" type="pres">
      <dgm:prSet presAssocID="{70EACAAE-D85B-4C19-A64A-FB806B7A79E5}" presName="hierRoot1" presStyleCnt="0"/>
      <dgm:spPr/>
    </dgm:pt>
    <dgm:pt modelId="{5112B1FF-CA1B-0845-9C28-D6E17937BACC}" type="pres">
      <dgm:prSet presAssocID="{70EACAAE-D85B-4C19-A64A-FB806B7A79E5}" presName="composite" presStyleCnt="0"/>
      <dgm:spPr/>
    </dgm:pt>
    <dgm:pt modelId="{B0C51A58-A890-3D4F-B73E-3278F28E41DA}" type="pres">
      <dgm:prSet presAssocID="{70EACAAE-D85B-4C19-A64A-FB806B7A79E5}" presName="background" presStyleLbl="node0" presStyleIdx="0" presStyleCnt="1"/>
      <dgm:spPr/>
    </dgm:pt>
    <dgm:pt modelId="{518AF734-251D-4445-9E59-5D67D94E319C}" type="pres">
      <dgm:prSet presAssocID="{70EACAAE-D85B-4C19-A64A-FB806B7A79E5}" presName="text" presStyleLbl="fgAcc0" presStyleIdx="0" presStyleCnt="1">
        <dgm:presLayoutVars>
          <dgm:chPref val="3"/>
        </dgm:presLayoutVars>
      </dgm:prSet>
      <dgm:spPr/>
    </dgm:pt>
    <dgm:pt modelId="{F57FC154-845A-B443-A55C-DE631F488712}" type="pres">
      <dgm:prSet presAssocID="{70EACAAE-D85B-4C19-A64A-FB806B7A79E5}" presName="hierChild2" presStyleCnt="0"/>
      <dgm:spPr/>
    </dgm:pt>
  </dgm:ptLst>
  <dgm:cxnLst>
    <dgm:cxn modelId="{FA318C16-0CEC-46C4-8F2A-B96F72173928}" srcId="{B0EECFD7-047B-46DF-8987-6547F5A5FE9F}" destId="{70EACAAE-D85B-4C19-A64A-FB806B7A79E5}" srcOrd="0" destOrd="0" parTransId="{371E8E77-A01F-48FB-BCE6-0600248878A3}" sibTransId="{BC857839-A7C5-4EB7-960C-DECF62347013}"/>
    <dgm:cxn modelId="{85172C3A-09D6-994E-A3F8-1A2C44601E3B}" type="presOf" srcId="{B0EECFD7-047B-46DF-8987-6547F5A5FE9F}" destId="{9B2C8F1A-4F58-7849-B27F-DFD9D7BB2509}" srcOrd="0" destOrd="0" presId="urn:microsoft.com/office/officeart/2005/8/layout/hierarchy1"/>
    <dgm:cxn modelId="{26FE1B6E-1A33-A343-BDB0-2BC0D0A95E48}" type="presOf" srcId="{70EACAAE-D85B-4C19-A64A-FB806B7A79E5}" destId="{518AF734-251D-4445-9E59-5D67D94E319C}" srcOrd="0" destOrd="0" presId="urn:microsoft.com/office/officeart/2005/8/layout/hierarchy1"/>
    <dgm:cxn modelId="{126A92A3-8AF2-694A-9ED7-F798FE84CE7A}" type="presParOf" srcId="{9B2C8F1A-4F58-7849-B27F-DFD9D7BB2509}" destId="{F18FD113-DD34-BA46-B261-5DECE9D37432}" srcOrd="0" destOrd="0" presId="urn:microsoft.com/office/officeart/2005/8/layout/hierarchy1"/>
    <dgm:cxn modelId="{CEA0A444-ABB0-0F46-AF4A-F9AFE5AC2F1D}" type="presParOf" srcId="{F18FD113-DD34-BA46-B261-5DECE9D37432}" destId="{5112B1FF-CA1B-0845-9C28-D6E17937BACC}" srcOrd="0" destOrd="0" presId="urn:microsoft.com/office/officeart/2005/8/layout/hierarchy1"/>
    <dgm:cxn modelId="{3C2EB93D-D2DC-8347-87E6-C10A3D7F3B29}" type="presParOf" srcId="{5112B1FF-CA1B-0845-9C28-D6E17937BACC}" destId="{B0C51A58-A890-3D4F-B73E-3278F28E41DA}" srcOrd="0" destOrd="0" presId="urn:microsoft.com/office/officeart/2005/8/layout/hierarchy1"/>
    <dgm:cxn modelId="{4A6E34D6-357B-2C4A-B22E-0AB8FD0138B0}" type="presParOf" srcId="{5112B1FF-CA1B-0845-9C28-D6E17937BACC}" destId="{518AF734-251D-4445-9E59-5D67D94E319C}" srcOrd="1" destOrd="0" presId="urn:microsoft.com/office/officeart/2005/8/layout/hierarchy1"/>
    <dgm:cxn modelId="{D49DE617-BD85-E444-A5E6-76A401D094A4}" type="presParOf" srcId="{F18FD113-DD34-BA46-B261-5DECE9D37432}" destId="{F57FC154-845A-B443-A55C-DE631F4887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D873E2-6791-4B8A-8B34-1143FEB549B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A2EC59-62F2-4B87-B631-4428EE8B1378}">
      <dgm:prSet/>
      <dgm:spPr/>
      <dgm:t>
        <a:bodyPr/>
        <a:lstStyle/>
        <a:p>
          <a:pPr>
            <a:lnSpc>
              <a:spcPct val="100000"/>
            </a:lnSpc>
            <a:defRPr b="1"/>
          </a:pPr>
          <a:r>
            <a:rPr lang="en-US"/>
            <a:t>Rare Disease or Positive Cases:</a:t>
          </a:r>
        </a:p>
      </dgm:t>
    </dgm:pt>
    <dgm:pt modelId="{F8E3DD7C-5779-48C4-9ED9-B848EE32C02A}" type="parTrans" cxnId="{D27BA52F-1A20-4E06-B24D-BDF7EC425640}">
      <dgm:prSet/>
      <dgm:spPr/>
      <dgm:t>
        <a:bodyPr/>
        <a:lstStyle/>
        <a:p>
          <a:endParaRPr lang="en-US"/>
        </a:p>
      </dgm:t>
    </dgm:pt>
    <dgm:pt modelId="{7216503C-221F-4E58-A9BD-928E108E5195}" type="sibTrans" cxnId="{D27BA52F-1A20-4E06-B24D-BDF7EC425640}">
      <dgm:prSet/>
      <dgm:spPr/>
      <dgm:t>
        <a:bodyPr/>
        <a:lstStyle/>
        <a:p>
          <a:endParaRPr lang="en-US"/>
        </a:p>
      </dgm:t>
    </dgm:pt>
    <dgm:pt modelId="{F7E068BF-C7D5-414A-93D0-2B0A317AAD04}">
      <dgm:prSet/>
      <dgm:spPr/>
      <dgm:t>
        <a:bodyPr/>
        <a:lstStyle/>
        <a:p>
          <a:pPr>
            <a:lnSpc>
              <a:spcPct val="100000"/>
            </a:lnSpc>
          </a:pPr>
          <a:r>
            <a:rPr lang="en-US"/>
            <a:t>Often make up a small minority of the data set, leading to biases within the data. </a:t>
          </a:r>
        </a:p>
      </dgm:t>
    </dgm:pt>
    <dgm:pt modelId="{EDBD4B50-C596-4F6A-88D0-BE889221BC8A}" type="parTrans" cxnId="{CB926787-D43F-471C-8ABB-A2B7A0D36268}">
      <dgm:prSet/>
      <dgm:spPr/>
      <dgm:t>
        <a:bodyPr/>
        <a:lstStyle/>
        <a:p>
          <a:endParaRPr lang="en-US"/>
        </a:p>
      </dgm:t>
    </dgm:pt>
    <dgm:pt modelId="{B9E42780-26FD-423F-8D53-89961DD02C15}" type="sibTrans" cxnId="{CB926787-D43F-471C-8ABB-A2B7A0D36268}">
      <dgm:prSet/>
      <dgm:spPr/>
      <dgm:t>
        <a:bodyPr/>
        <a:lstStyle/>
        <a:p>
          <a:endParaRPr lang="en-US"/>
        </a:p>
      </dgm:t>
    </dgm:pt>
    <dgm:pt modelId="{E1E68D9B-445B-4749-85FC-6DABA8B52916}">
      <dgm:prSet/>
      <dgm:spPr/>
      <dgm:t>
        <a:bodyPr/>
        <a:lstStyle/>
        <a:p>
          <a:pPr>
            <a:lnSpc>
              <a:spcPct val="100000"/>
            </a:lnSpc>
            <a:defRPr b="1"/>
          </a:pPr>
          <a:r>
            <a:rPr lang="en-US"/>
            <a:t>Limited Labeled Data:</a:t>
          </a:r>
        </a:p>
      </dgm:t>
    </dgm:pt>
    <dgm:pt modelId="{D24BAF62-ACC1-4364-8F80-34DAC907C1FB}" type="parTrans" cxnId="{C285B16A-4F0C-4D33-93ED-9BCA95B2D5E7}">
      <dgm:prSet/>
      <dgm:spPr/>
      <dgm:t>
        <a:bodyPr/>
        <a:lstStyle/>
        <a:p>
          <a:endParaRPr lang="en-US"/>
        </a:p>
      </dgm:t>
    </dgm:pt>
    <dgm:pt modelId="{DBFD2A10-8535-4ADC-8E33-9FBF7F77D781}" type="sibTrans" cxnId="{C285B16A-4F0C-4D33-93ED-9BCA95B2D5E7}">
      <dgm:prSet/>
      <dgm:spPr/>
      <dgm:t>
        <a:bodyPr/>
        <a:lstStyle/>
        <a:p>
          <a:endParaRPr lang="en-US"/>
        </a:p>
      </dgm:t>
    </dgm:pt>
    <dgm:pt modelId="{B7F3BBAE-2D20-404E-893A-D2E1C89F9492}">
      <dgm:prSet/>
      <dgm:spPr/>
      <dgm:t>
        <a:bodyPr/>
        <a:lstStyle/>
        <a:p>
          <a:pPr>
            <a:lnSpc>
              <a:spcPct val="100000"/>
            </a:lnSpc>
          </a:pPr>
          <a:r>
            <a:rPr lang="en-US"/>
            <a:t>Expert Annotations could be timely and costly-which limits large-scale labeled data</a:t>
          </a:r>
        </a:p>
      </dgm:t>
    </dgm:pt>
    <dgm:pt modelId="{6D059F91-EFC8-4FE1-A706-1725B6DFDD08}" type="parTrans" cxnId="{9BFA0628-ADBB-4AF4-B2E1-00128C834CC7}">
      <dgm:prSet/>
      <dgm:spPr/>
      <dgm:t>
        <a:bodyPr/>
        <a:lstStyle/>
        <a:p>
          <a:endParaRPr lang="en-US"/>
        </a:p>
      </dgm:t>
    </dgm:pt>
    <dgm:pt modelId="{1EB16381-DE0D-4299-921F-0B50D38EF7AE}" type="sibTrans" cxnId="{9BFA0628-ADBB-4AF4-B2E1-00128C834CC7}">
      <dgm:prSet/>
      <dgm:spPr/>
      <dgm:t>
        <a:bodyPr/>
        <a:lstStyle/>
        <a:p>
          <a:endParaRPr lang="en-US"/>
        </a:p>
      </dgm:t>
    </dgm:pt>
    <dgm:pt modelId="{F93E925B-EC0C-462C-8F7B-7E2FBCA9865F}">
      <dgm:prSet/>
      <dgm:spPr/>
      <dgm:t>
        <a:bodyPr/>
        <a:lstStyle/>
        <a:p>
          <a:pPr>
            <a:lnSpc>
              <a:spcPct val="100000"/>
            </a:lnSpc>
            <a:defRPr b="1"/>
          </a:pPr>
          <a:r>
            <a:rPr lang="en-US"/>
            <a:t>Variability Across Institutions:</a:t>
          </a:r>
        </a:p>
      </dgm:t>
    </dgm:pt>
    <dgm:pt modelId="{14DCECD8-6DEC-46A7-9727-B89AABC8D696}" type="parTrans" cxnId="{6B153A27-D927-43C2-B655-29B878A419AD}">
      <dgm:prSet/>
      <dgm:spPr/>
      <dgm:t>
        <a:bodyPr/>
        <a:lstStyle/>
        <a:p>
          <a:endParaRPr lang="en-US"/>
        </a:p>
      </dgm:t>
    </dgm:pt>
    <dgm:pt modelId="{8D11FD04-9FBA-411C-B7F0-FE2964C0EB35}" type="sibTrans" cxnId="{6B153A27-D927-43C2-B655-29B878A419AD}">
      <dgm:prSet/>
      <dgm:spPr/>
      <dgm:t>
        <a:bodyPr/>
        <a:lstStyle/>
        <a:p>
          <a:endParaRPr lang="en-US"/>
        </a:p>
      </dgm:t>
    </dgm:pt>
    <dgm:pt modelId="{C2BF103B-0CC3-45F2-BD25-EC3D6832A224}">
      <dgm:prSet/>
      <dgm:spPr/>
      <dgm:t>
        <a:bodyPr/>
        <a:lstStyle/>
        <a:p>
          <a:pPr>
            <a:lnSpc>
              <a:spcPct val="100000"/>
            </a:lnSpc>
          </a:pPr>
          <a:r>
            <a:rPr lang="en-US"/>
            <a:t>Differences in Scanners and Staining Techniques could lead to less generalizability and introduce variability</a:t>
          </a:r>
        </a:p>
      </dgm:t>
    </dgm:pt>
    <dgm:pt modelId="{ED3F1C96-B3AB-4E65-A2B4-AE1EF0DC1FA9}" type="parTrans" cxnId="{29D01CE7-B1ED-4EAD-A994-922D9AE179E1}">
      <dgm:prSet/>
      <dgm:spPr/>
      <dgm:t>
        <a:bodyPr/>
        <a:lstStyle/>
        <a:p>
          <a:endParaRPr lang="en-US"/>
        </a:p>
      </dgm:t>
    </dgm:pt>
    <dgm:pt modelId="{6E8BE086-8FEC-40E0-A445-C1AE97FEAA10}" type="sibTrans" cxnId="{29D01CE7-B1ED-4EAD-A994-922D9AE179E1}">
      <dgm:prSet/>
      <dgm:spPr/>
      <dgm:t>
        <a:bodyPr/>
        <a:lstStyle/>
        <a:p>
          <a:endParaRPr lang="en-US"/>
        </a:p>
      </dgm:t>
    </dgm:pt>
    <dgm:pt modelId="{9C9B93F4-B5B7-4A4B-AC44-542371C8729B}">
      <dgm:prSet/>
      <dgm:spPr/>
      <dgm:t>
        <a:bodyPr/>
        <a:lstStyle/>
        <a:p>
          <a:pPr>
            <a:lnSpc>
              <a:spcPct val="100000"/>
            </a:lnSpc>
            <a:defRPr b="1"/>
          </a:pPr>
          <a:r>
            <a:rPr lang="en-US"/>
            <a:t>Biological Variations:</a:t>
          </a:r>
          <a:endParaRPr lang="en-US" b="0"/>
        </a:p>
      </dgm:t>
    </dgm:pt>
    <dgm:pt modelId="{5B414D89-266B-D542-8037-02097E467864}" type="parTrans" cxnId="{FE045FA6-E249-1645-8E54-83307981D16A}">
      <dgm:prSet/>
      <dgm:spPr/>
      <dgm:t>
        <a:bodyPr/>
        <a:lstStyle/>
        <a:p>
          <a:endParaRPr lang="en-US"/>
        </a:p>
      </dgm:t>
    </dgm:pt>
    <dgm:pt modelId="{D4E17AFB-CE86-0D43-A578-0AFA631A8A34}" type="sibTrans" cxnId="{FE045FA6-E249-1645-8E54-83307981D16A}">
      <dgm:prSet/>
      <dgm:spPr/>
      <dgm:t>
        <a:bodyPr/>
        <a:lstStyle/>
        <a:p>
          <a:endParaRPr lang="en-US"/>
        </a:p>
      </dgm:t>
    </dgm:pt>
    <dgm:pt modelId="{0EC70F62-1B25-A246-8811-497E6C1FE0CC}">
      <dgm:prSet/>
      <dgm:spPr/>
      <dgm:t>
        <a:bodyPr/>
        <a:lstStyle/>
        <a:p>
          <a:pPr>
            <a:lnSpc>
              <a:spcPct val="100000"/>
            </a:lnSpc>
            <a:defRPr b="1"/>
          </a:pPr>
          <a:r>
            <a:rPr lang="en-US"/>
            <a:t>What's a ground truth?</a:t>
          </a:r>
        </a:p>
      </dgm:t>
    </dgm:pt>
    <dgm:pt modelId="{68B481C2-9104-E246-8C93-8DA90597FCC9}" type="parTrans" cxnId="{FE2F1B36-A0A2-A546-BA0C-5B6AEBC74C14}">
      <dgm:prSet/>
      <dgm:spPr/>
      <dgm:t>
        <a:bodyPr/>
        <a:lstStyle/>
        <a:p>
          <a:endParaRPr lang="en-US"/>
        </a:p>
      </dgm:t>
    </dgm:pt>
    <dgm:pt modelId="{FE110F47-98E0-FE43-B36A-B6339E0D725F}" type="sibTrans" cxnId="{FE2F1B36-A0A2-A546-BA0C-5B6AEBC74C14}">
      <dgm:prSet/>
      <dgm:spPr/>
      <dgm:t>
        <a:bodyPr/>
        <a:lstStyle/>
        <a:p>
          <a:endParaRPr lang="en-US"/>
        </a:p>
      </dgm:t>
    </dgm:pt>
    <dgm:pt modelId="{1FAF7EA4-4008-48D5-826E-CA39AB3D5887}" type="pres">
      <dgm:prSet presAssocID="{B1D873E2-6791-4B8A-8B34-1143FEB549BD}" presName="root" presStyleCnt="0">
        <dgm:presLayoutVars>
          <dgm:dir/>
          <dgm:resizeHandles val="exact"/>
        </dgm:presLayoutVars>
      </dgm:prSet>
      <dgm:spPr/>
    </dgm:pt>
    <dgm:pt modelId="{BB39ED7B-3721-48D4-A5B1-AA7973DD4E29}" type="pres">
      <dgm:prSet presAssocID="{68A2EC59-62F2-4B87-B631-4428EE8B1378}" presName="compNode" presStyleCnt="0"/>
      <dgm:spPr/>
    </dgm:pt>
    <dgm:pt modelId="{08028873-C65B-44B2-8888-98D3055EC38E}" type="pres">
      <dgm:prSet presAssocID="{68A2EC59-62F2-4B87-B631-4428EE8B13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98F781DD-4F10-4614-8105-D4051FC80649}" type="pres">
      <dgm:prSet presAssocID="{68A2EC59-62F2-4B87-B631-4428EE8B1378}" presName="iconSpace" presStyleCnt="0"/>
      <dgm:spPr/>
    </dgm:pt>
    <dgm:pt modelId="{5FC51D9E-752E-4646-A8A7-6AAB644F6D86}" type="pres">
      <dgm:prSet presAssocID="{68A2EC59-62F2-4B87-B631-4428EE8B1378}" presName="parTx" presStyleLbl="revTx" presStyleIdx="0" presStyleCnt="10">
        <dgm:presLayoutVars>
          <dgm:chMax val="0"/>
          <dgm:chPref val="0"/>
        </dgm:presLayoutVars>
      </dgm:prSet>
      <dgm:spPr/>
    </dgm:pt>
    <dgm:pt modelId="{579CD64E-1EBB-411C-963A-1FBEDB6B73E9}" type="pres">
      <dgm:prSet presAssocID="{68A2EC59-62F2-4B87-B631-4428EE8B1378}" presName="txSpace" presStyleCnt="0"/>
      <dgm:spPr/>
    </dgm:pt>
    <dgm:pt modelId="{D0F87D78-A232-402E-BBAE-3FEEC82FDE92}" type="pres">
      <dgm:prSet presAssocID="{68A2EC59-62F2-4B87-B631-4428EE8B1378}" presName="desTx" presStyleLbl="revTx" presStyleIdx="1" presStyleCnt="10">
        <dgm:presLayoutVars/>
      </dgm:prSet>
      <dgm:spPr/>
    </dgm:pt>
    <dgm:pt modelId="{E0B04ED0-6FFC-47A8-9BEF-6B83F70D9F8F}" type="pres">
      <dgm:prSet presAssocID="{7216503C-221F-4E58-A9BD-928E108E5195}" presName="sibTrans" presStyleCnt="0"/>
      <dgm:spPr/>
    </dgm:pt>
    <dgm:pt modelId="{98BF7C8F-4845-43B0-B82F-D5225646B72A}" type="pres">
      <dgm:prSet presAssocID="{E1E68D9B-445B-4749-85FC-6DABA8B52916}" presName="compNode" presStyleCnt="0"/>
      <dgm:spPr/>
    </dgm:pt>
    <dgm:pt modelId="{151010C9-95EE-44B3-8BD8-353F6AC53364}" type="pres">
      <dgm:prSet presAssocID="{E1E68D9B-445B-4749-85FC-6DABA8B5291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5316262-055D-4C8A-A846-DF0D76D32226}" type="pres">
      <dgm:prSet presAssocID="{E1E68D9B-445B-4749-85FC-6DABA8B52916}" presName="iconSpace" presStyleCnt="0"/>
      <dgm:spPr/>
    </dgm:pt>
    <dgm:pt modelId="{F48EC71A-6543-4D26-BDBF-0F65A456CB96}" type="pres">
      <dgm:prSet presAssocID="{E1E68D9B-445B-4749-85FC-6DABA8B52916}" presName="parTx" presStyleLbl="revTx" presStyleIdx="2" presStyleCnt="10">
        <dgm:presLayoutVars>
          <dgm:chMax val="0"/>
          <dgm:chPref val="0"/>
        </dgm:presLayoutVars>
      </dgm:prSet>
      <dgm:spPr/>
    </dgm:pt>
    <dgm:pt modelId="{CA094877-DE95-4BD1-8D92-268419889249}" type="pres">
      <dgm:prSet presAssocID="{E1E68D9B-445B-4749-85FC-6DABA8B52916}" presName="txSpace" presStyleCnt="0"/>
      <dgm:spPr/>
    </dgm:pt>
    <dgm:pt modelId="{2D0E78D5-78B7-4A24-8F34-FB42232E9A7A}" type="pres">
      <dgm:prSet presAssocID="{E1E68D9B-445B-4749-85FC-6DABA8B52916}" presName="desTx" presStyleLbl="revTx" presStyleIdx="3" presStyleCnt="10">
        <dgm:presLayoutVars/>
      </dgm:prSet>
      <dgm:spPr/>
    </dgm:pt>
    <dgm:pt modelId="{488E7B59-853C-490A-AF12-3408953F4E20}" type="pres">
      <dgm:prSet presAssocID="{DBFD2A10-8535-4ADC-8E33-9FBF7F77D781}" presName="sibTrans" presStyleCnt="0"/>
      <dgm:spPr/>
    </dgm:pt>
    <dgm:pt modelId="{D9799649-08A2-410E-80AE-7BFA854AC785}" type="pres">
      <dgm:prSet presAssocID="{F93E925B-EC0C-462C-8F7B-7E2FBCA9865F}" presName="compNode" presStyleCnt="0"/>
      <dgm:spPr/>
    </dgm:pt>
    <dgm:pt modelId="{A7AE4321-464A-4216-A9D0-EF7EFF77CB4C}" type="pres">
      <dgm:prSet presAssocID="{F93E925B-EC0C-462C-8F7B-7E2FBCA9865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E14DFEB4-1885-4D8D-A49E-24EDE6E611BE}" type="pres">
      <dgm:prSet presAssocID="{F93E925B-EC0C-462C-8F7B-7E2FBCA9865F}" presName="iconSpace" presStyleCnt="0"/>
      <dgm:spPr/>
    </dgm:pt>
    <dgm:pt modelId="{A7EC5ED4-56BE-453C-A302-D50FFAC038B0}" type="pres">
      <dgm:prSet presAssocID="{F93E925B-EC0C-462C-8F7B-7E2FBCA9865F}" presName="parTx" presStyleLbl="revTx" presStyleIdx="4" presStyleCnt="10">
        <dgm:presLayoutVars>
          <dgm:chMax val="0"/>
          <dgm:chPref val="0"/>
        </dgm:presLayoutVars>
      </dgm:prSet>
      <dgm:spPr/>
    </dgm:pt>
    <dgm:pt modelId="{191E7EC9-56E2-4663-A42D-5D22AB205856}" type="pres">
      <dgm:prSet presAssocID="{F93E925B-EC0C-462C-8F7B-7E2FBCA9865F}" presName="txSpace" presStyleCnt="0"/>
      <dgm:spPr/>
    </dgm:pt>
    <dgm:pt modelId="{1F0CAD6F-0194-4A52-82E2-4ABC451DE675}" type="pres">
      <dgm:prSet presAssocID="{F93E925B-EC0C-462C-8F7B-7E2FBCA9865F}" presName="desTx" presStyleLbl="revTx" presStyleIdx="5" presStyleCnt="10">
        <dgm:presLayoutVars/>
      </dgm:prSet>
      <dgm:spPr/>
    </dgm:pt>
    <dgm:pt modelId="{E68018F1-32F2-5F47-AD0F-27CEE27497E7}" type="pres">
      <dgm:prSet presAssocID="{8D11FD04-9FBA-411C-B7F0-FE2964C0EB35}" presName="sibTrans" presStyleCnt="0"/>
      <dgm:spPr/>
    </dgm:pt>
    <dgm:pt modelId="{E0C7CF2B-7F31-EE4D-BD6D-1854095CA45F}" type="pres">
      <dgm:prSet presAssocID="{9C9B93F4-B5B7-4A4B-AC44-542371C8729B}" presName="compNode" presStyleCnt="0"/>
      <dgm:spPr/>
    </dgm:pt>
    <dgm:pt modelId="{DF4E355D-5F20-9849-996E-5B476A3055BD}" type="pres">
      <dgm:prSet presAssocID="{9C9B93F4-B5B7-4A4B-AC44-542371C8729B}" presName="iconRect" presStyleLbl="node1" presStyleIdx="3" presStyleCnt="5"/>
      <dgm:spPr>
        <a:blipFill rotWithShape="1">
          <a:blip xmlns:r="http://schemas.openxmlformats.org/officeDocument/2006/relationships" r:embed="rId7"/>
          <a:srcRect/>
          <a:stretch>
            <a:fillRect/>
          </a:stretch>
        </a:blipFill>
      </dgm:spPr>
    </dgm:pt>
    <dgm:pt modelId="{F4E9359B-C72C-0148-A8D4-58324F82C6DD}" type="pres">
      <dgm:prSet presAssocID="{9C9B93F4-B5B7-4A4B-AC44-542371C8729B}" presName="iconSpace" presStyleCnt="0"/>
      <dgm:spPr/>
    </dgm:pt>
    <dgm:pt modelId="{639B8D96-6CE2-DA40-AE58-D7C08538D228}" type="pres">
      <dgm:prSet presAssocID="{9C9B93F4-B5B7-4A4B-AC44-542371C8729B}" presName="parTx" presStyleLbl="revTx" presStyleIdx="6" presStyleCnt="10">
        <dgm:presLayoutVars>
          <dgm:chMax val="0"/>
          <dgm:chPref val="0"/>
        </dgm:presLayoutVars>
      </dgm:prSet>
      <dgm:spPr/>
    </dgm:pt>
    <dgm:pt modelId="{4907E181-55EC-5F4B-9AF9-0E1D95D446E1}" type="pres">
      <dgm:prSet presAssocID="{9C9B93F4-B5B7-4A4B-AC44-542371C8729B}" presName="txSpace" presStyleCnt="0"/>
      <dgm:spPr/>
    </dgm:pt>
    <dgm:pt modelId="{6C2AE6B9-E9C0-FE43-AD53-A29D05B15DBC}" type="pres">
      <dgm:prSet presAssocID="{9C9B93F4-B5B7-4A4B-AC44-542371C8729B}" presName="desTx" presStyleLbl="revTx" presStyleIdx="7" presStyleCnt="10">
        <dgm:presLayoutVars/>
      </dgm:prSet>
      <dgm:spPr/>
    </dgm:pt>
    <dgm:pt modelId="{2F2B5BAC-554D-D548-947C-26DB13DD4B2F}" type="pres">
      <dgm:prSet presAssocID="{D4E17AFB-CE86-0D43-A578-0AFA631A8A34}" presName="sibTrans" presStyleCnt="0"/>
      <dgm:spPr/>
    </dgm:pt>
    <dgm:pt modelId="{8F734FBB-A2F0-6944-9F6A-9D74A9A44EB5}" type="pres">
      <dgm:prSet presAssocID="{0EC70F62-1B25-A246-8811-497E6C1FE0CC}" presName="compNode" presStyleCnt="0"/>
      <dgm:spPr/>
    </dgm:pt>
    <dgm:pt modelId="{C4271670-501D-4C4C-8FE8-E45075714855}" type="pres">
      <dgm:prSet presAssocID="{0EC70F62-1B25-A246-8811-497E6C1FE0CC}"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dgm:spPr>
    </dgm:pt>
    <dgm:pt modelId="{EAF214DC-03CC-D347-B8CF-8E35BC86D65E}" type="pres">
      <dgm:prSet presAssocID="{0EC70F62-1B25-A246-8811-497E6C1FE0CC}" presName="iconSpace" presStyleCnt="0"/>
      <dgm:spPr/>
    </dgm:pt>
    <dgm:pt modelId="{EAC7AFE0-8C47-244D-9AB0-B6623414AA61}" type="pres">
      <dgm:prSet presAssocID="{0EC70F62-1B25-A246-8811-497E6C1FE0CC}" presName="parTx" presStyleLbl="revTx" presStyleIdx="8" presStyleCnt="10">
        <dgm:presLayoutVars>
          <dgm:chMax val="0"/>
          <dgm:chPref val="0"/>
        </dgm:presLayoutVars>
      </dgm:prSet>
      <dgm:spPr/>
    </dgm:pt>
    <dgm:pt modelId="{F9771A0F-C13B-454F-8366-D163D0B518E2}" type="pres">
      <dgm:prSet presAssocID="{0EC70F62-1B25-A246-8811-497E6C1FE0CC}" presName="txSpace" presStyleCnt="0"/>
      <dgm:spPr/>
    </dgm:pt>
    <dgm:pt modelId="{64373BF8-5C80-4140-BB56-86F5880FD91A}" type="pres">
      <dgm:prSet presAssocID="{0EC70F62-1B25-A246-8811-497E6C1FE0CC}" presName="desTx" presStyleLbl="revTx" presStyleIdx="9" presStyleCnt="10">
        <dgm:presLayoutVars/>
      </dgm:prSet>
      <dgm:spPr/>
    </dgm:pt>
  </dgm:ptLst>
  <dgm:cxnLst>
    <dgm:cxn modelId="{6B153A27-D927-43C2-B655-29B878A419AD}" srcId="{B1D873E2-6791-4B8A-8B34-1143FEB549BD}" destId="{F93E925B-EC0C-462C-8F7B-7E2FBCA9865F}" srcOrd="2" destOrd="0" parTransId="{14DCECD8-6DEC-46A7-9727-B89AABC8D696}" sibTransId="{8D11FD04-9FBA-411C-B7F0-FE2964C0EB35}"/>
    <dgm:cxn modelId="{9BFA0628-ADBB-4AF4-B2E1-00128C834CC7}" srcId="{E1E68D9B-445B-4749-85FC-6DABA8B52916}" destId="{B7F3BBAE-2D20-404E-893A-D2E1C89F9492}" srcOrd="0" destOrd="0" parTransId="{6D059F91-EFC8-4FE1-A706-1725B6DFDD08}" sibTransId="{1EB16381-DE0D-4299-921F-0B50D38EF7AE}"/>
    <dgm:cxn modelId="{D27BA52F-1A20-4E06-B24D-BDF7EC425640}" srcId="{B1D873E2-6791-4B8A-8B34-1143FEB549BD}" destId="{68A2EC59-62F2-4B87-B631-4428EE8B1378}" srcOrd="0" destOrd="0" parTransId="{F8E3DD7C-5779-48C4-9ED9-B848EE32C02A}" sibTransId="{7216503C-221F-4E58-A9BD-928E108E5195}"/>
    <dgm:cxn modelId="{FE2F1B36-A0A2-A546-BA0C-5B6AEBC74C14}" srcId="{B1D873E2-6791-4B8A-8B34-1143FEB549BD}" destId="{0EC70F62-1B25-A246-8811-497E6C1FE0CC}" srcOrd="4" destOrd="0" parTransId="{68B481C2-9104-E246-8C93-8DA90597FCC9}" sibTransId="{FE110F47-98E0-FE43-B36A-B6339E0D725F}"/>
    <dgm:cxn modelId="{C285B16A-4F0C-4D33-93ED-9BCA95B2D5E7}" srcId="{B1D873E2-6791-4B8A-8B34-1143FEB549BD}" destId="{E1E68D9B-445B-4749-85FC-6DABA8B52916}" srcOrd="1" destOrd="0" parTransId="{D24BAF62-ACC1-4364-8F80-34DAC907C1FB}" sibTransId="{DBFD2A10-8535-4ADC-8E33-9FBF7F77D781}"/>
    <dgm:cxn modelId="{9758756F-E171-4842-8F84-511BC2B72495}" type="presOf" srcId="{F7E068BF-C7D5-414A-93D0-2B0A317AAD04}" destId="{D0F87D78-A232-402E-BBAE-3FEEC82FDE92}" srcOrd="0" destOrd="0" presId="urn:microsoft.com/office/officeart/2018/5/layout/CenteredIconLabelDescriptionList"/>
    <dgm:cxn modelId="{BDCFBE57-CA4F-F448-B6F5-347FC74A64B0}" type="presOf" srcId="{9C9B93F4-B5B7-4A4B-AC44-542371C8729B}" destId="{639B8D96-6CE2-DA40-AE58-D7C08538D228}" srcOrd="0" destOrd="0" presId="urn:microsoft.com/office/officeart/2018/5/layout/CenteredIconLabelDescriptionList"/>
    <dgm:cxn modelId="{B61EA57F-E95D-E042-8AB5-1F9B132DC885}" type="presOf" srcId="{B7F3BBAE-2D20-404E-893A-D2E1C89F9492}" destId="{2D0E78D5-78B7-4A24-8F34-FB42232E9A7A}" srcOrd="0" destOrd="0" presId="urn:microsoft.com/office/officeart/2018/5/layout/CenteredIconLabelDescriptionList"/>
    <dgm:cxn modelId="{CB926787-D43F-471C-8ABB-A2B7A0D36268}" srcId="{68A2EC59-62F2-4B87-B631-4428EE8B1378}" destId="{F7E068BF-C7D5-414A-93D0-2B0A317AAD04}" srcOrd="0" destOrd="0" parTransId="{EDBD4B50-C596-4F6A-88D0-BE889221BC8A}" sibTransId="{B9E42780-26FD-423F-8D53-89961DD02C15}"/>
    <dgm:cxn modelId="{6AF2C399-0E3A-9247-A10C-CF09636A997A}" type="presOf" srcId="{C2BF103B-0CC3-45F2-BD25-EC3D6832A224}" destId="{1F0CAD6F-0194-4A52-82E2-4ABC451DE675}" srcOrd="0" destOrd="0" presId="urn:microsoft.com/office/officeart/2018/5/layout/CenteredIconLabelDescriptionList"/>
    <dgm:cxn modelId="{FE045FA6-E249-1645-8E54-83307981D16A}" srcId="{B1D873E2-6791-4B8A-8B34-1143FEB549BD}" destId="{9C9B93F4-B5B7-4A4B-AC44-542371C8729B}" srcOrd="3" destOrd="0" parTransId="{5B414D89-266B-D542-8037-02097E467864}" sibTransId="{D4E17AFB-CE86-0D43-A578-0AFA631A8A34}"/>
    <dgm:cxn modelId="{A24A98AD-4BA3-409E-8BFD-407D59771722}" type="presOf" srcId="{B1D873E2-6791-4B8A-8B34-1143FEB549BD}" destId="{1FAF7EA4-4008-48D5-826E-CA39AB3D5887}" srcOrd="0" destOrd="0" presId="urn:microsoft.com/office/officeart/2018/5/layout/CenteredIconLabelDescriptionList"/>
    <dgm:cxn modelId="{2FB352C2-BA77-7443-B5A4-CD523983E995}" type="presOf" srcId="{E1E68D9B-445B-4749-85FC-6DABA8B52916}" destId="{F48EC71A-6543-4D26-BDBF-0F65A456CB96}" srcOrd="0" destOrd="0" presId="urn:microsoft.com/office/officeart/2018/5/layout/CenteredIconLabelDescriptionList"/>
    <dgm:cxn modelId="{7A286BD2-8B8C-0C49-B6F7-B0A67CBE8706}" type="presOf" srcId="{0EC70F62-1B25-A246-8811-497E6C1FE0CC}" destId="{EAC7AFE0-8C47-244D-9AB0-B6623414AA61}" srcOrd="0" destOrd="0" presId="urn:microsoft.com/office/officeart/2018/5/layout/CenteredIconLabelDescriptionList"/>
    <dgm:cxn modelId="{29D01CE7-B1ED-4EAD-A994-922D9AE179E1}" srcId="{F93E925B-EC0C-462C-8F7B-7E2FBCA9865F}" destId="{C2BF103B-0CC3-45F2-BD25-EC3D6832A224}" srcOrd="0" destOrd="0" parTransId="{ED3F1C96-B3AB-4E65-A2B4-AE1EF0DC1FA9}" sibTransId="{6E8BE086-8FEC-40E0-A445-C1AE97FEAA10}"/>
    <dgm:cxn modelId="{0DD13DEA-E3C9-9844-8156-6590ABEA69FC}" type="presOf" srcId="{68A2EC59-62F2-4B87-B631-4428EE8B1378}" destId="{5FC51D9E-752E-4646-A8A7-6AAB644F6D86}" srcOrd="0" destOrd="0" presId="urn:microsoft.com/office/officeart/2018/5/layout/CenteredIconLabelDescriptionList"/>
    <dgm:cxn modelId="{189244F5-98E0-CE43-90B0-24E537B69FEA}" type="presOf" srcId="{F93E925B-EC0C-462C-8F7B-7E2FBCA9865F}" destId="{A7EC5ED4-56BE-453C-A302-D50FFAC038B0}" srcOrd="0" destOrd="0" presId="urn:microsoft.com/office/officeart/2018/5/layout/CenteredIconLabelDescriptionList"/>
    <dgm:cxn modelId="{6EBD0F3A-1820-534D-A0C2-AA99DEE7D194}" type="presParOf" srcId="{1FAF7EA4-4008-48D5-826E-CA39AB3D5887}" destId="{BB39ED7B-3721-48D4-A5B1-AA7973DD4E29}" srcOrd="0" destOrd="0" presId="urn:microsoft.com/office/officeart/2018/5/layout/CenteredIconLabelDescriptionList"/>
    <dgm:cxn modelId="{44BF6812-528C-8B47-881D-535DACAA75D7}" type="presParOf" srcId="{BB39ED7B-3721-48D4-A5B1-AA7973DD4E29}" destId="{08028873-C65B-44B2-8888-98D3055EC38E}" srcOrd="0" destOrd="0" presId="urn:microsoft.com/office/officeart/2018/5/layout/CenteredIconLabelDescriptionList"/>
    <dgm:cxn modelId="{B3709A71-3134-D240-9C81-7216BEC9785F}" type="presParOf" srcId="{BB39ED7B-3721-48D4-A5B1-AA7973DD4E29}" destId="{98F781DD-4F10-4614-8105-D4051FC80649}" srcOrd="1" destOrd="0" presId="urn:microsoft.com/office/officeart/2018/5/layout/CenteredIconLabelDescriptionList"/>
    <dgm:cxn modelId="{73EA0899-747D-8548-88ED-899A0C5747DF}" type="presParOf" srcId="{BB39ED7B-3721-48D4-A5B1-AA7973DD4E29}" destId="{5FC51D9E-752E-4646-A8A7-6AAB644F6D86}" srcOrd="2" destOrd="0" presId="urn:microsoft.com/office/officeart/2018/5/layout/CenteredIconLabelDescriptionList"/>
    <dgm:cxn modelId="{B712EA8B-4DA5-A14C-B93D-1C3E9010C9F8}" type="presParOf" srcId="{BB39ED7B-3721-48D4-A5B1-AA7973DD4E29}" destId="{579CD64E-1EBB-411C-963A-1FBEDB6B73E9}" srcOrd="3" destOrd="0" presId="urn:microsoft.com/office/officeart/2018/5/layout/CenteredIconLabelDescriptionList"/>
    <dgm:cxn modelId="{01942A80-FE19-054E-B947-769539299841}" type="presParOf" srcId="{BB39ED7B-3721-48D4-A5B1-AA7973DD4E29}" destId="{D0F87D78-A232-402E-BBAE-3FEEC82FDE92}" srcOrd="4" destOrd="0" presId="urn:microsoft.com/office/officeart/2018/5/layout/CenteredIconLabelDescriptionList"/>
    <dgm:cxn modelId="{9819A656-263D-3A40-849C-23408222D1DF}" type="presParOf" srcId="{1FAF7EA4-4008-48D5-826E-CA39AB3D5887}" destId="{E0B04ED0-6FFC-47A8-9BEF-6B83F70D9F8F}" srcOrd="1" destOrd="0" presId="urn:microsoft.com/office/officeart/2018/5/layout/CenteredIconLabelDescriptionList"/>
    <dgm:cxn modelId="{7B8A324B-FDCB-7B47-B573-47F432369AC4}" type="presParOf" srcId="{1FAF7EA4-4008-48D5-826E-CA39AB3D5887}" destId="{98BF7C8F-4845-43B0-B82F-D5225646B72A}" srcOrd="2" destOrd="0" presId="urn:microsoft.com/office/officeart/2018/5/layout/CenteredIconLabelDescriptionList"/>
    <dgm:cxn modelId="{814B48B2-3EEC-C84E-8736-AB7AEE968A03}" type="presParOf" srcId="{98BF7C8F-4845-43B0-B82F-D5225646B72A}" destId="{151010C9-95EE-44B3-8BD8-353F6AC53364}" srcOrd="0" destOrd="0" presId="urn:microsoft.com/office/officeart/2018/5/layout/CenteredIconLabelDescriptionList"/>
    <dgm:cxn modelId="{98405981-877A-9C4C-BB67-1693CB52EE7E}" type="presParOf" srcId="{98BF7C8F-4845-43B0-B82F-D5225646B72A}" destId="{95316262-055D-4C8A-A846-DF0D76D32226}" srcOrd="1" destOrd="0" presId="urn:microsoft.com/office/officeart/2018/5/layout/CenteredIconLabelDescriptionList"/>
    <dgm:cxn modelId="{CA00E780-2EBC-EA43-8C89-D339B37CF7C4}" type="presParOf" srcId="{98BF7C8F-4845-43B0-B82F-D5225646B72A}" destId="{F48EC71A-6543-4D26-BDBF-0F65A456CB96}" srcOrd="2" destOrd="0" presId="urn:microsoft.com/office/officeart/2018/5/layout/CenteredIconLabelDescriptionList"/>
    <dgm:cxn modelId="{53F49F3B-288C-8E47-B821-317EC4B048F2}" type="presParOf" srcId="{98BF7C8F-4845-43B0-B82F-D5225646B72A}" destId="{CA094877-DE95-4BD1-8D92-268419889249}" srcOrd="3" destOrd="0" presId="urn:microsoft.com/office/officeart/2018/5/layout/CenteredIconLabelDescriptionList"/>
    <dgm:cxn modelId="{0B8498D9-1562-AE43-851C-56CD2316D418}" type="presParOf" srcId="{98BF7C8F-4845-43B0-B82F-D5225646B72A}" destId="{2D0E78D5-78B7-4A24-8F34-FB42232E9A7A}" srcOrd="4" destOrd="0" presId="urn:microsoft.com/office/officeart/2018/5/layout/CenteredIconLabelDescriptionList"/>
    <dgm:cxn modelId="{49C8F1EE-E1CE-DC48-BA9A-0084818F8C6C}" type="presParOf" srcId="{1FAF7EA4-4008-48D5-826E-CA39AB3D5887}" destId="{488E7B59-853C-490A-AF12-3408953F4E20}" srcOrd="3" destOrd="0" presId="urn:microsoft.com/office/officeart/2018/5/layout/CenteredIconLabelDescriptionList"/>
    <dgm:cxn modelId="{F447CC5F-C8E1-5644-A908-E6E2B4A6E52C}" type="presParOf" srcId="{1FAF7EA4-4008-48D5-826E-CA39AB3D5887}" destId="{D9799649-08A2-410E-80AE-7BFA854AC785}" srcOrd="4" destOrd="0" presId="urn:microsoft.com/office/officeart/2018/5/layout/CenteredIconLabelDescriptionList"/>
    <dgm:cxn modelId="{23B14547-CA65-274C-ABA5-3F05EA3BCFD5}" type="presParOf" srcId="{D9799649-08A2-410E-80AE-7BFA854AC785}" destId="{A7AE4321-464A-4216-A9D0-EF7EFF77CB4C}" srcOrd="0" destOrd="0" presId="urn:microsoft.com/office/officeart/2018/5/layout/CenteredIconLabelDescriptionList"/>
    <dgm:cxn modelId="{6CDFC1F8-0BDF-674C-9131-452D42E95F6F}" type="presParOf" srcId="{D9799649-08A2-410E-80AE-7BFA854AC785}" destId="{E14DFEB4-1885-4D8D-A49E-24EDE6E611BE}" srcOrd="1" destOrd="0" presId="urn:microsoft.com/office/officeart/2018/5/layout/CenteredIconLabelDescriptionList"/>
    <dgm:cxn modelId="{4364F4B4-0D0A-454D-AAF3-C0A0B99A0D47}" type="presParOf" srcId="{D9799649-08A2-410E-80AE-7BFA854AC785}" destId="{A7EC5ED4-56BE-453C-A302-D50FFAC038B0}" srcOrd="2" destOrd="0" presId="urn:microsoft.com/office/officeart/2018/5/layout/CenteredIconLabelDescriptionList"/>
    <dgm:cxn modelId="{901172A2-C652-0642-AA54-0D5C23ACC3DD}" type="presParOf" srcId="{D9799649-08A2-410E-80AE-7BFA854AC785}" destId="{191E7EC9-56E2-4663-A42D-5D22AB205856}" srcOrd="3" destOrd="0" presId="urn:microsoft.com/office/officeart/2018/5/layout/CenteredIconLabelDescriptionList"/>
    <dgm:cxn modelId="{030E7109-909C-0446-BCFB-7B9A62236B5F}" type="presParOf" srcId="{D9799649-08A2-410E-80AE-7BFA854AC785}" destId="{1F0CAD6F-0194-4A52-82E2-4ABC451DE675}" srcOrd="4" destOrd="0" presId="urn:microsoft.com/office/officeart/2018/5/layout/CenteredIconLabelDescriptionList"/>
    <dgm:cxn modelId="{55C9D7AD-323B-5D41-A4C6-99A6FD688F47}" type="presParOf" srcId="{1FAF7EA4-4008-48D5-826E-CA39AB3D5887}" destId="{E68018F1-32F2-5F47-AD0F-27CEE27497E7}" srcOrd="5" destOrd="0" presId="urn:microsoft.com/office/officeart/2018/5/layout/CenteredIconLabelDescriptionList"/>
    <dgm:cxn modelId="{AF64E321-2A44-6245-B9F8-E10F0A87A6B4}" type="presParOf" srcId="{1FAF7EA4-4008-48D5-826E-CA39AB3D5887}" destId="{E0C7CF2B-7F31-EE4D-BD6D-1854095CA45F}" srcOrd="6" destOrd="0" presId="urn:microsoft.com/office/officeart/2018/5/layout/CenteredIconLabelDescriptionList"/>
    <dgm:cxn modelId="{D2844439-BDF1-674A-A762-09B91099CF8A}" type="presParOf" srcId="{E0C7CF2B-7F31-EE4D-BD6D-1854095CA45F}" destId="{DF4E355D-5F20-9849-996E-5B476A3055BD}" srcOrd="0" destOrd="0" presId="urn:microsoft.com/office/officeart/2018/5/layout/CenteredIconLabelDescriptionList"/>
    <dgm:cxn modelId="{6237EB78-4038-EE4B-B459-2C809A26253A}" type="presParOf" srcId="{E0C7CF2B-7F31-EE4D-BD6D-1854095CA45F}" destId="{F4E9359B-C72C-0148-A8D4-58324F82C6DD}" srcOrd="1" destOrd="0" presId="urn:microsoft.com/office/officeart/2018/5/layout/CenteredIconLabelDescriptionList"/>
    <dgm:cxn modelId="{99AD87E6-F5FF-2B4C-ACFA-FAD97C2F8C72}" type="presParOf" srcId="{E0C7CF2B-7F31-EE4D-BD6D-1854095CA45F}" destId="{639B8D96-6CE2-DA40-AE58-D7C08538D228}" srcOrd="2" destOrd="0" presId="urn:microsoft.com/office/officeart/2018/5/layout/CenteredIconLabelDescriptionList"/>
    <dgm:cxn modelId="{5A300F07-C57D-B048-B675-FECFC09C60F9}" type="presParOf" srcId="{E0C7CF2B-7F31-EE4D-BD6D-1854095CA45F}" destId="{4907E181-55EC-5F4B-9AF9-0E1D95D446E1}" srcOrd="3" destOrd="0" presId="urn:microsoft.com/office/officeart/2018/5/layout/CenteredIconLabelDescriptionList"/>
    <dgm:cxn modelId="{61DDC1A4-789A-6347-8774-F07EEEB50F99}" type="presParOf" srcId="{E0C7CF2B-7F31-EE4D-BD6D-1854095CA45F}" destId="{6C2AE6B9-E9C0-FE43-AD53-A29D05B15DBC}" srcOrd="4" destOrd="0" presId="urn:microsoft.com/office/officeart/2018/5/layout/CenteredIconLabelDescriptionList"/>
    <dgm:cxn modelId="{611FD6F3-33C9-1A47-9B45-CE210A5450A9}" type="presParOf" srcId="{1FAF7EA4-4008-48D5-826E-CA39AB3D5887}" destId="{2F2B5BAC-554D-D548-947C-26DB13DD4B2F}" srcOrd="7" destOrd="0" presId="urn:microsoft.com/office/officeart/2018/5/layout/CenteredIconLabelDescriptionList"/>
    <dgm:cxn modelId="{6656B664-957A-B343-8209-D7607B8282C0}" type="presParOf" srcId="{1FAF7EA4-4008-48D5-826E-CA39AB3D5887}" destId="{8F734FBB-A2F0-6944-9F6A-9D74A9A44EB5}" srcOrd="8" destOrd="0" presId="urn:microsoft.com/office/officeart/2018/5/layout/CenteredIconLabelDescriptionList"/>
    <dgm:cxn modelId="{3F873A15-0D54-3E4F-8502-50F92CDA1647}" type="presParOf" srcId="{8F734FBB-A2F0-6944-9F6A-9D74A9A44EB5}" destId="{C4271670-501D-4C4C-8FE8-E45075714855}" srcOrd="0" destOrd="0" presId="urn:microsoft.com/office/officeart/2018/5/layout/CenteredIconLabelDescriptionList"/>
    <dgm:cxn modelId="{06319BDC-4FC5-CD48-B944-9435BD9CE045}" type="presParOf" srcId="{8F734FBB-A2F0-6944-9F6A-9D74A9A44EB5}" destId="{EAF214DC-03CC-D347-B8CF-8E35BC86D65E}" srcOrd="1" destOrd="0" presId="urn:microsoft.com/office/officeart/2018/5/layout/CenteredIconLabelDescriptionList"/>
    <dgm:cxn modelId="{D6330CA4-EA7C-8446-9AEC-F5601A869572}" type="presParOf" srcId="{8F734FBB-A2F0-6944-9F6A-9D74A9A44EB5}" destId="{EAC7AFE0-8C47-244D-9AB0-B6623414AA61}" srcOrd="2" destOrd="0" presId="urn:microsoft.com/office/officeart/2018/5/layout/CenteredIconLabelDescriptionList"/>
    <dgm:cxn modelId="{B0C36960-20B3-8344-837E-31337171A985}" type="presParOf" srcId="{8F734FBB-A2F0-6944-9F6A-9D74A9A44EB5}" destId="{F9771A0F-C13B-454F-8366-D163D0B518E2}" srcOrd="3" destOrd="0" presId="urn:microsoft.com/office/officeart/2018/5/layout/CenteredIconLabelDescriptionList"/>
    <dgm:cxn modelId="{0ADB8184-2D0C-D843-916B-0E342612B76B}" type="presParOf" srcId="{8F734FBB-A2F0-6944-9F6A-9D74A9A44EB5}" destId="{64373BF8-5C80-4140-BB56-86F5880FD91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51A58-A890-3D4F-B73E-3278F28E41DA}">
      <dsp:nvSpPr>
        <dsp:cNvPr id="0" name=""/>
        <dsp:cNvSpPr/>
      </dsp:nvSpPr>
      <dsp:spPr>
        <a:xfrm>
          <a:off x="2699942" y="2514"/>
          <a:ext cx="4975150" cy="31592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AF734-251D-4445-9E59-5D67D94E319C}">
      <dsp:nvSpPr>
        <dsp:cNvPr id="0" name=""/>
        <dsp:cNvSpPr/>
      </dsp:nvSpPr>
      <dsp:spPr>
        <a:xfrm>
          <a:off x="3252736" y="527669"/>
          <a:ext cx="4975150" cy="31592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b="0" i="0" kern="1200"/>
            <a:t>This will be an interactive and applied workshop, introducing deep learning and implementing deep learning models to classify ultrasound breast cancer images. ​</a:t>
          </a:r>
          <a:endParaRPr lang="en-US" sz="2800" kern="1200"/>
        </a:p>
      </dsp:txBody>
      <dsp:txXfrm>
        <a:off x="3345266" y="620199"/>
        <a:ext cx="4790090" cy="2974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8873-C65B-44B2-8888-98D3055EC38E}">
      <dsp:nvSpPr>
        <dsp:cNvPr id="0" name=""/>
        <dsp:cNvSpPr/>
      </dsp:nvSpPr>
      <dsp:spPr>
        <a:xfrm>
          <a:off x="653148" y="1112485"/>
          <a:ext cx="701367" cy="701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C51D9E-752E-4646-A8A7-6AAB644F6D86}">
      <dsp:nvSpPr>
        <dsp:cNvPr id="0" name=""/>
        <dsp:cNvSpPr/>
      </dsp:nvSpPr>
      <dsp:spPr>
        <a:xfrm>
          <a:off x="1878" y="1898469"/>
          <a:ext cx="2003906" cy="44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Rare Disease or Positive Cases:</a:t>
          </a:r>
        </a:p>
      </dsp:txBody>
      <dsp:txXfrm>
        <a:off x="1878" y="1898469"/>
        <a:ext cx="2003906" cy="441485"/>
      </dsp:txXfrm>
    </dsp:sp>
    <dsp:sp modelId="{D0F87D78-A232-402E-BBAE-3FEEC82FDE92}">
      <dsp:nvSpPr>
        <dsp:cNvPr id="0" name=""/>
        <dsp:cNvSpPr/>
      </dsp:nvSpPr>
      <dsp:spPr>
        <a:xfrm>
          <a:off x="1878" y="2379311"/>
          <a:ext cx="2003906" cy="701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Often make up a small minority of the data set, leading to biases within the data. </a:t>
          </a:r>
        </a:p>
      </dsp:txBody>
      <dsp:txXfrm>
        <a:off x="1878" y="2379311"/>
        <a:ext cx="2003906" cy="701007"/>
      </dsp:txXfrm>
    </dsp:sp>
    <dsp:sp modelId="{151010C9-95EE-44B3-8BD8-353F6AC53364}">
      <dsp:nvSpPr>
        <dsp:cNvPr id="0" name=""/>
        <dsp:cNvSpPr/>
      </dsp:nvSpPr>
      <dsp:spPr>
        <a:xfrm>
          <a:off x="3007738" y="1112485"/>
          <a:ext cx="701367" cy="701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EC71A-6543-4D26-BDBF-0F65A456CB96}">
      <dsp:nvSpPr>
        <dsp:cNvPr id="0" name=""/>
        <dsp:cNvSpPr/>
      </dsp:nvSpPr>
      <dsp:spPr>
        <a:xfrm>
          <a:off x="2356468" y="1898469"/>
          <a:ext cx="2003906" cy="44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Limited Labeled Data:</a:t>
          </a:r>
        </a:p>
      </dsp:txBody>
      <dsp:txXfrm>
        <a:off x="2356468" y="1898469"/>
        <a:ext cx="2003906" cy="441485"/>
      </dsp:txXfrm>
    </dsp:sp>
    <dsp:sp modelId="{2D0E78D5-78B7-4A24-8F34-FB42232E9A7A}">
      <dsp:nvSpPr>
        <dsp:cNvPr id="0" name=""/>
        <dsp:cNvSpPr/>
      </dsp:nvSpPr>
      <dsp:spPr>
        <a:xfrm>
          <a:off x="2356468" y="2379311"/>
          <a:ext cx="2003906" cy="701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Expert Annotations could be timely and costly-which limits large-scale labeled data</a:t>
          </a:r>
        </a:p>
      </dsp:txBody>
      <dsp:txXfrm>
        <a:off x="2356468" y="2379311"/>
        <a:ext cx="2003906" cy="701007"/>
      </dsp:txXfrm>
    </dsp:sp>
    <dsp:sp modelId="{A7AE4321-464A-4216-A9D0-EF7EFF77CB4C}">
      <dsp:nvSpPr>
        <dsp:cNvPr id="0" name=""/>
        <dsp:cNvSpPr/>
      </dsp:nvSpPr>
      <dsp:spPr>
        <a:xfrm>
          <a:off x="5362327" y="1112485"/>
          <a:ext cx="701367" cy="701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EC5ED4-56BE-453C-A302-D50FFAC038B0}">
      <dsp:nvSpPr>
        <dsp:cNvPr id="0" name=""/>
        <dsp:cNvSpPr/>
      </dsp:nvSpPr>
      <dsp:spPr>
        <a:xfrm>
          <a:off x="4711058" y="1898469"/>
          <a:ext cx="2003906" cy="44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Variability Across Institutions:</a:t>
          </a:r>
        </a:p>
      </dsp:txBody>
      <dsp:txXfrm>
        <a:off x="4711058" y="1898469"/>
        <a:ext cx="2003906" cy="441485"/>
      </dsp:txXfrm>
    </dsp:sp>
    <dsp:sp modelId="{1F0CAD6F-0194-4A52-82E2-4ABC451DE675}">
      <dsp:nvSpPr>
        <dsp:cNvPr id="0" name=""/>
        <dsp:cNvSpPr/>
      </dsp:nvSpPr>
      <dsp:spPr>
        <a:xfrm>
          <a:off x="4711058" y="2379311"/>
          <a:ext cx="2003906" cy="701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Differences in Scanners and Staining Techniques could lead to less generalizability and introduce variability</a:t>
          </a:r>
        </a:p>
      </dsp:txBody>
      <dsp:txXfrm>
        <a:off x="4711058" y="2379311"/>
        <a:ext cx="2003906" cy="701007"/>
      </dsp:txXfrm>
    </dsp:sp>
    <dsp:sp modelId="{DF4E355D-5F20-9849-996E-5B476A3055BD}">
      <dsp:nvSpPr>
        <dsp:cNvPr id="0" name=""/>
        <dsp:cNvSpPr/>
      </dsp:nvSpPr>
      <dsp:spPr>
        <a:xfrm>
          <a:off x="7716917" y="1112485"/>
          <a:ext cx="701367" cy="701367"/>
        </a:xfrm>
        <a:prstGeom prst="rect">
          <a:avLst/>
        </a:prstGeom>
        <a:blipFill rotWithShape="1">
          <a:blip xmlns:r="http://schemas.openxmlformats.org/officeDocument/2006/relationships" r:embed="rId7"/>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B8D96-6CE2-DA40-AE58-D7C08538D228}">
      <dsp:nvSpPr>
        <dsp:cNvPr id="0" name=""/>
        <dsp:cNvSpPr/>
      </dsp:nvSpPr>
      <dsp:spPr>
        <a:xfrm>
          <a:off x="7065648" y="1898469"/>
          <a:ext cx="2003906" cy="44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Biological Variations:</a:t>
          </a:r>
          <a:endParaRPr lang="en-US" sz="1400" b="0" kern="1200"/>
        </a:p>
      </dsp:txBody>
      <dsp:txXfrm>
        <a:off x="7065648" y="1898469"/>
        <a:ext cx="2003906" cy="441485"/>
      </dsp:txXfrm>
    </dsp:sp>
    <dsp:sp modelId="{6C2AE6B9-E9C0-FE43-AD53-A29D05B15DBC}">
      <dsp:nvSpPr>
        <dsp:cNvPr id="0" name=""/>
        <dsp:cNvSpPr/>
      </dsp:nvSpPr>
      <dsp:spPr>
        <a:xfrm>
          <a:off x="7065648" y="2379311"/>
          <a:ext cx="2003906" cy="701007"/>
        </a:xfrm>
        <a:prstGeom prst="rect">
          <a:avLst/>
        </a:prstGeom>
        <a:noFill/>
        <a:ln>
          <a:noFill/>
        </a:ln>
        <a:effectLst/>
      </dsp:spPr>
      <dsp:style>
        <a:lnRef idx="0">
          <a:scrgbClr r="0" g="0" b="0"/>
        </a:lnRef>
        <a:fillRef idx="0">
          <a:scrgbClr r="0" g="0" b="0"/>
        </a:fillRef>
        <a:effectRef idx="0">
          <a:scrgbClr r="0" g="0" b="0"/>
        </a:effectRef>
        <a:fontRef idx="minor"/>
      </dsp:style>
    </dsp:sp>
    <dsp:sp modelId="{C4271670-501D-4C4C-8FE8-E45075714855}">
      <dsp:nvSpPr>
        <dsp:cNvPr id="0" name=""/>
        <dsp:cNvSpPr/>
      </dsp:nvSpPr>
      <dsp:spPr>
        <a:xfrm>
          <a:off x="10071507" y="1112485"/>
          <a:ext cx="701367" cy="701367"/>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7AFE0-8C47-244D-9AB0-B6623414AA61}">
      <dsp:nvSpPr>
        <dsp:cNvPr id="0" name=""/>
        <dsp:cNvSpPr/>
      </dsp:nvSpPr>
      <dsp:spPr>
        <a:xfrm>
          <a:off x="9420238" y="1898469"/>
          <a:ext cx="2003906" cy="44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What's a ground truth?</a:t>
          </a:r>
        </a:p>
      </dsp:txBody>
      <dsp:txXfrm>
        <a:off x="9420238" y="1898469"/>
        <a:ext cx="2003906" cy="441485"/>
      </dsp:txXfrm>
    </dsp:sp>
    <dsp:sp modelId="{64373BF8-5C80-4140-BB56-86F5880FD91A}">
      <dsp:nvSpPr>
        <dsp:cNvPr id="0" name=""/>
        <dsp:cNvSpPr/>
      </dsp:nvSpPr>
      <dsp:spPr>
        <a:xfrm>
          <a:off x="9420238" y="2379311"/>
          <a:ext cx="2003906" cy="70100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12F29-69CE-CC46-ADDD-E1E25B239367}"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53B9A-9C1B-614B-B454-21A9886D0C02}" type="slidenum">
              <a:rPr lang="en-US" smtClean="0"/>
              <a:t>‹#›</a:t>
            </a:fld>
            <a:endParaRPr lang="en-US"/>
          </a:p>
        </p:txBody>
      </p:sp>
    </p:spTree>
    <p:extLst>
      <p:ext uri="{BB962C8B-B14F-4D97-AF65-F5344CB8AC3E}">
        <p14:creationId xmlns:p14="http://schemas.microsoft.com/office/powerpoint/2010/main" val="413867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why the data is split into train and test</a:t>
            </a:r>
          </a:p>
          <a:p>
            <a:r>
              <a:rPr lang="en-US"/>
              <a:t>-Ex: If a student learns through practice problems and practice tests, you wouldn’t want to give them the real examination prior to the real exam</a:t>
            </a:r>
          </a:p>
          <a:p>
            <a:r>
              <a:rPr lang="en-US"/>
              <a:t>-The ratio of malignant and benign are similar throughout the training and testing set</a:t>
            </a:r>
          </a:p>
        </p:txBody>
      </p:sp>
      <p:sp>
        <p:nvSpPr>
          <p:cNvPr id="4" name="Slide Number Placeholder 3"/>
          <p:cNvSpPr>
            <a:spLocks noGrp="1"/>
          </p:cNvSpPr>
          <p:nvPr>
            <p:ph type="sldNum" sz="quarter" idx="5"/>
          </p:nvPr>
        </p:nvSpPr>
        <p:spPr/>
        <p:txBody>
          <a:bodyPr/>
          <a:lstStyle/>
          <a:p>
            <a:fld id="{B4C53B9A-9C1B-614B-B454-21A9886D0C02}" type="slidenum">
              <a:rPr lang="en-US" smtClean="0"/>
              <a:t>26</a:t>
            </a:fld>
            <a:endParaRPr lang="en-US"/>
          </a:p>
        </p:txBody>
      </p:sp>
    </p:spTree>
    <p:extLst>
      <p:ext uri="{BB962C8B-B14F-4D97-AF65-F5344CB8AC3E}">
        <p14:creationId xmlns:p14="http://schemas.microsoft.com/office/powerpoint/2010/main" val="26902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C33A-963C-999C-F064-960F6C8AF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39419-9B1E-BFCA-A54A-F0BCF755F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D9CF9-A9DB-14BD-1526-4392B3FB1CA7}"/>
              </a:ext>
            </a:extLst>
          </p:cNvPr>
          <p:cNvSpPr>
            <a:spLocks noGrp="1"/>
          </p:cNvSpPr>
          <p:nvPr>
            <p:ph type="body" idx="1"/>
          </p:nvPr>
        </p:nvSpPr>
        <p:spPr/>
        <p:txBody>
          <a:bodyPr/>
          <a:lstStyle/>
          <a:p>
            <a:r>
              <a:rPr lang="en-US"/>
              <a:t>-Explain why the data is split into train and test</a:t>
            </a:r>
          </a:p>
          <a:p>
            <a:r>
              <a:rPr lang="en-US"/>
              <a:t>-Ex: If a student learns through practice problems and practice tests, you wouldn’t want to give them the real examination prior to the real exam</a:t>
            </a:r>
          </a:p>
          <a:p>
            <a:r>
              <a:rPr lang="en-US"/>
              <a:t>-The ratio of malignant and benign are similar throughout the training and testing set</a:t>
            </a:r>
          </a:p>
        </p:txBody>
      </p:sp>
      <p:sp>
        <p:nvSpPr>
          <p:cNvPr id="4" name="Slide Number Placeholder 3">
            <a:extLst>
              <a:ext uri="{FF2B5EF4-FFF2-40B4-BE49-F238E27FC236}">
                <a16:creationId xmlns:a16="http://schemas.microsoft.com/office/drawing/2014/main" id="{7AC95FED-31D6-3DDD-57BB-213D4E0705D2}"/>
              </a:ext>
            </a:extLst>
          </p:cNvPr>
          <p:cNvSpPr>
            <a:spLocks noGrp="1"/>
          </p:cNvSpPr>
          <p:nvPr>
            <p:ph type="sldNum" sz="quarter" idx="5"/>
          </p:nvPr>
        </p:nvSpPr>
        <p:spPr/>
        <p:txBody>
          <a:bodyPr/>
          <a:lstStyle/>
          <a:p>
            <a:fld id="{B4C53B9A-9C1B-614B-B454-21A9886D0C02}" type="slidenum">
              <a:rPr lang="en-US" smtClean="0"/>
              <a:t>29</a:t>
            </a:fld>
            <a:endParaRPr lang="en-US"/>
          </a:p>
        </p:txBody>
      </p:sp>
    </p:spTree>
    <p:extLst>
      <p:ext uri="{BB962C8B-B14F-4D97-AF65-F5344CB8AC3E}">
        <p14:creationId xmlns:p14="http://schemas.microsoft.com/office/powerpoint/2010/main" val="10734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BA57-59EE-DA97-06B7-21868C62F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5B2448-902C-F25D-0C1F-8C4A8672F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D9F419-A4EA-FDDE-E198-BA5FD2471016}"/>
              </a:ext>
            </a:extLst>
          </p:cNvPr>
          <p:cNvSpPr>
            <a:spLocks noGrp="1"/>
          </p:cNvSpPr>
          <p:nvPr>
            <p:ph type="dt" sz="half" idx="10"/>
          </p:nvPr>
        </p:nvSpPr>
        <p:spPr/>
        <p:txBody>
          <a:bodyPr/>
          <a:lstStyle/>
          <a:p>
            <a:fld id="{F6BC0A43-F1B4-5940-A092-98F1AA1BFCFD}" type="datetime1">
              <a:rPr lang="en-CA" smtClean="0"/>
              <a:t>2025-05-13</a:t>
            </a:fld>
            <a:endParaRPr lang="en-US"/>
          </a:p>
        </p:txBody>
      </p:sp>
      <p:sp>
        <p:nvSpPr>
          <p:cNvPr id="5" name="Footer Placeholder 4">
            <a:extLst>
              <a:ext uri="{FF2B5EF4-FFF2-40B4-BE49-F238E27FC236}">
                <a16:creationId xmlns:a16="http://schemas.microsoft.com/office/drawing/2014/main" id="{D27D2050-78F6-FC0B-491D-D7BCB9305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B2B3D-DF4D-DB4C-0916-9642B4A2DD51}"/>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90844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70BD-43D4-D5F6-D078-8EADF28C94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1485A-BFD8-CA9D-C6BF-F910DEA3A8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25EAA-4E06-9646-A176-47BD2D7F93D8}"/>
              </a:ext>
            </a:extLst>
          </p:cNvPr>
          <p:cNvSpPr>
            <a:spLocks noGrp="1"/>
          </p:cNvSpPr>
          <p:nvPr>
            <p:ph type="dt" sz="half" idx="10"/>
          </p:nvPr>
        </p:nvSpPr>
        <p:spPr/>
        <p:txBody>
          <a:bodyPr/>
          <a:lstStyle/>
          <a:p>
            <a:fld id="{2569780C-5994-FB47-9F81-0C8B4C5053C8}" type="datetime1">
              <a:rPr lang="en-CA" smtClean="0"/>
              <a:t>2025-05-13</a:t>
            </a:fld>
            <a:endParaRPr lang="en-US"/>
          </a:p>
        </p:txBody>
      </p:sp>
      <p:sp>
        <p:nvSpPr>
          <p:cNvPr id="5" name="Footer Placeholder 4">
            <a:extLst>
              <a:ext uri="{FF2B5EF4-FFF2-40B4-BE49-F238E27FC236}">
                <a16:creationId xmlns:a16="http://schemas.microsoft.com/office/drawing/2014/main" id="{A3341CF0-FDB7-2CDD-B740-B5F44FB52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E3E5B-20DF-CEC9-E2AD-B0940115FA7D}"/>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426817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60E1E-8C49-C149-CD18-9081371B3B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C66540-2EB8-081F-DCE2-DE5D19BDCD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87F263-9CC1-6F10-599E-58E01749602F}"/>
              </a:ext>
            </a:extLst>
          </p:cNvPr>
          <p:cNvSpPr>
            <a:spLocks noGrp="1"/>
          </p:cNvSpPr>
          <p:nvPr>
            <p:ph type="dt" sz="half" idx="10"/>
          </p:nvPr>
        </p:nvSpPr>
        <p:spPr/>
        <p:txBody>
          <a:bodyPr/>
          <a:lstStyle/>
          <a:p>
            <a:fld id="{865A1B99-12F9-9047-BA28-852879B4804D}" type="datetime1">
              <a:rPr lang="en-CA" smtClean="0"/>
              <a:t>2025-05-13</a:t>
            </a:fld>
            <a:endParaRPr lang="en-US"/>
          </a:p>
        </p:txBody>
      </p:sp>
      <p:sp>
        <p:nvSpPr>
          <p:cNvPr id="5" name="Footer Placeholder 4">
            <a:extLst>
              <a:ext uri="{FF2B5EF4-FFF2-40B4-BE49-F238E27FC236}">
                <a16:creationId xmlns:a16="http://schemas.microsoft.com/office/drawing/2014/main" id="{C8D2ED6F-7013-09E4-9B95-E9BED0427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51784-9791-6B71-9FBD-410406995F2B}"/>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15624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2DCA-268C-928E-1C42-28802516A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1E8E62-ED11-CAA1-35DC-216D590FF2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B5FC5-B831-7852-C879-71CF7EA2DEA2}"/>
              </a:ext>
            </a:extLst>
          </p:cNvPr>
          <p:cNvSpPr>
            <a:spLocks noGrp="1"/>
          </p:cNvSpPr>
          <p:nvPr>
            <p:ph type="dt" sz="half" idx="10"/>
          </p:nvPr>
        </p:nvSpPr>
        <p:spPr/>
        <p:txBody>
          <a:bodyPr/>
          <a:lstStyle/>
          <a:p>
            <a:fld id="{DBA89D82-3605-1549-AF4D-4AE3717274AF}" type="datetime1">
              <a:rPr lang="en-CA" smtClean="0"/>
              <a:t>2025-05-13</a:t>
            </a:fld>
            <a:endParaRPr lang="en-US"/>
          </a:p>
        </p:txBody>
      </p:sp>
      <p:sp>
        <p:nvSpPr>
          <p:cNvPr id="5" name="Footer Placeholder 4">
            <a:extLst>
              <a:ext uri="{FF2B5EF4-FFF2-40B4-BE49-F238E27FC236}">
                <a16:creationId xmlns:a16="http://schemas.microsoft.com/office/drawing/2014/main" id="{D5FC31BE-AF45-0562-C421-57686A09B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86558-3D5E-547F-D393-D803BA6A2688}"/>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407189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9A51-DD8D-C52E-2B39-D618758FD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257FDB-2802-6484-C1CC-D2C3BB393E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533590-7FFF-79E7-67EE-09CC0EB3FE6F}"/>
              </a:ext>
            </a:extLst>
          </p:cNvPr>
          <p:cNvSpPr>
            <a:spLocks noGrp="1"/>
          </p:cNvSpPr>
          <p:nvPr>
            <p:ph type="dt" sz="half" idx="10"/>
          </p:nvPr>
        </p:nvSpPr>
        <p:spPr/>
        <p:txBody>
          <a:bodyPr/>
          <a:lstStyle/>
          <a:p>
            <a:fld id="{742F85AE-C88E-8242-9F2F-9206D00ABB92}" type="datetime1">
              <a:rPr lang="en-CA" smtClean="0"/>
              <a:t>2025-05-13</a:t>
            </a:fld>
            <a:endParaRPr lang="en-US"/>
          </a:p>
        </p:txBody>
      </p:sp>
      <p:sp>
        <p:nvSpPr>
          <p:cNvPr id="5" name="Footer Placeholder 4">
            <a:extLst>
              <a:ext uri="{FF2B5EF4-FFF2-40B4-BE49-F238E27FC236}">
                <a16:creationId xmlns:a16="http://schemas.microsoft.com/office/drawing/2014/main" id="{475CE93B-49A1-1240-E71E-1B8BFF550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11B28-5DCB-A8A4-FD33-8BD08DC5FAD4}"/>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268214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B086-7790-F13F-D61A-5803F1630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5E6A32-1EFC-8B4A-8C61-8D0133679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479B0-B8B8-F3B9-1983-13263F252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7688F0-0513-9F67-F8D0-44F3B406F418}"/>
              </a:ext>
            </a:extLst>
          </p:cNvPr>
          <p:cNvSpPr>
            <a:spLocks noGrp="1"/>
          </p:cNvSpPr>
          <p:nvPr>
            <p:ph type="dt" sz="half" idx="10"/>
          </p:nvPr>
        </p:nvSpPr>
        <p:spPr/>
        <p:txBody>
          <a:bodyPr/>
          <a:lstStyle/>
          <a:p>
            <a:fld id="{D3CE5D0A-E17A-714F-80CE-648D115A936F}" type="datetime1">
              <a:rPr lang="en-CA" smtClean="0"/>
              <a:t>2025-05-13</a:t>
            </a:fld>
            <a:endParaRPr lang="en-US"/>
          </a:p>
        </p:txBody>
      </p:sp>
      <p:sp>
        <p:nvSpPr>
          <p:cNvPr id="6" name="Footer Placeholder 5">
            <a:extLst>
              <a:ext uri="{FF2B5EF4-FFF2-40B4-BE49-F238E27FC236}">
                <a16:creationId xmlns:a16="http://schemas.microsoft.com/office/drawing/2014/main" id="{D3F560CD-999A-1F85-DDC3-79758CD63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44F12-618D-E3F1-79F1-CF09D8EF8128}"/>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65860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5957-BD3D-9689-E78F-AE5F4D32E1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7052C-E995-98C2-47D6-B1A5CE729A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18F67-EF1C-242C-1D4B-7EC2870E59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89057-4B06-E86E-4684-2B3BAF61D3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73D13-D0E1-10DD-486B-DF136C3D9A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20F9C6-42EF-F6FE-EE87-C3029FBFBA55}"/>
              </a:ext>
            </a:extLst>
          </p:cNvPr>
          <p:cNvSpPr>
            <a:spLocks noGrp="1"/>
          </p:cNvSpPr>
          <p:nvPr>
            <p:ph type="dt" sz="half" idx="10"/>
          </p:nvPr>
        </p:nvSpPr>
        <p:spPr/>
        <p:txBody>
          <a:bodyPr/>
          <a:lstStyle/>
          <a:p>
            <a:fld id="{09250F9D-E6F5-0342-99A9-154E834A5D52}" type="datetime1">
              <a:rPr lang="en-CA" smtClean="0"/>
              <a:t>2025-05-13</a:t>
            </a:fld>
            <a:endParaRPr lang="en-US"/>
          </a:p>
        </p:txBody>
      </p:sp>
      <p:sp>
        <p:nvSpPr>
          <p:cNvPr id="8" name="Footer Placeholder 7">
            <a:extLst>
              <a:ext uri="{FF2B5EF4-FFF2-40B4-BE49-F238E27FC236}">
                <a16:creationId xmlns:a16="http://schemas.microsoft.com/office/drawing/2014/main" id="{CC38BA70-9E5A-0774-B782-093E3F5788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2E6F48-7E06-B504-35A1-C839DD3A7AF1}"/>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212820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48ED-09D0-0AE4-3BA5-96343A241D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6F3948-8309-377A-4089-C13EAEAECE11}"/>
              </a:ext>
            </a:extLst>
          </p:cNvPr>
          <p:cNvSpPr>
            <a:spLocks noGrp="1"/>
          </p:cNvSpPr>
          <p:nvPr>
            <p:ph type="dt" sz="half" idx="10"/>
          </p:nvPr>
        </p:nvSpPr>
        <p:spPr/>
        <p:txBody>
          <a:bodyPr/>
          <a:lstStyle/>
          <a:p>
            <a:fld id="{E224B494-E724-D640-856E-59027AE85A01}" type="datetime1">
              <a:rPr lang="en-CA" smtClean="0"/>
              <a:t>2025-05-13</a:t>
            </a:fld>
            <a:endParaRPr lang="en-US"/>
          </a:p>
        </p:txBody>
      </p:sp>
      <p:sp>
        <p:nvSpPr>
          <p:cNvPr id="4" name="Footer Placeholder 3">
            <a:extLst>
              <a:ext uri="{FF2B5EF4-FFF2-40B4-BE49-F238E27FC236}">
                <a16:creationId xmlns:a16="http://schemas.microsoft.com/office/drawing/2014/main" id="{CDC18ABF-54DE-D507-8333-337E28D29F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F2CD16-B431-E6FB-8036-F687B7E933E2}"/>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06388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B7250-7872-06F9-73F3-5B38C67B4CFD}"/>
              </a:ext>
            </a:extLst>
          </p:cNvPr>
          <p:cNvSpPr>
            <a:spLocks noGrp="1"/>
          </p:cNvSpPr>
          <p:nvPr>
            <p:ph type="dt" sz="half" idx="10"/>
          </p:nvPr>
        </p:nvSpPr>
        <p:spPr/>
        <p:txBody>
          <a:bodyPr/>
          <a:lstStyle/>
          <a:p>
            <a:fld id="{05BBBDD7-CF30-C64A-B4AB-8346A0A312EB}" type="datetime1">
              <a:rPr lang="en-CA" smtClean="0"/>
              <a:t>2025-05-13</a:t>
            </a:fld>
            <a:endParaRPr lang="en-US"/>
          </a:p>
        </p:txBody>
      </p:sp>
      <p:sp>
        <p:nvSpPr>
          <p:cNvPr id="3" name="Footer Placeholder 2">
            <a:extLst>
              <a:ext uri="{FF2B5EF4-FFF2-40B4-BE49-F238E27FC236}">
                <a16:creationId xmlns:a16="http://schemas.microsoft.com/office/drawing/2014/main" id="{D121D9AA-4C89-4721-C515-D38701470B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D0FC10-13ED-5331-49E9-6E2B3E9C6CB2}"/>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1450140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803D-0D38-1DE4-74AF-5E5B8B9633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4A7D56-6153-C1AE-AA13-DF18A7318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E21BF2-E0EA-6508-776E-E6CC705BD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C71B8-F390-08A3-6036-5E35E0D962C0}"/>
              </a:ext>
            </a:extLst>
          </p:cNvPr>
          <p:cNvSpPr>
            <a:spLocks noGrp="1"/>
          </p:cNvSpPr>
          <p:nvPr>
            <p:ph type="dt" sz="half" idx="10"/>
          </p:nvPr>
        </p:nvSpPr>
        <p:spPr/>
        <p:txBody>
          <a:bodyPr/>
          <a:lstStyle/>
          <a:p>
            <a:fld id="{D264DA91-1081-6C43-868B-B7562FB4BBA1}" type="datetime1">
              <a:rPr lang="en-CA" smtClean="0"/>
              <a:t>2025-05-13</a:t>
            </a:fld>
            <a:endParaRPr lang="en-US"/>
          </a:p>
        </p:txBody>
      </p:sp>
      <p:sp>
        <p:nvSpPr>
          <p:cNvPr id="6" name="Footer Placeholder 5">
            <a:extLst>
              <a:ext uri="{FF2B5EF4-FFF2-40B4-BE49-F238E27FC236}">
                <a16:creationId xmlns:a16="http://schemas.microsoft.com/office/drawing/2014/main" id="{B3DA72AB-6175-CCFB-CAFF-C7B615FC55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D49BD-2EC4-D577-9FD3-8046450D981C}"/>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881365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DC42-7E6F-F6B2-4246-BF4AB47EED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7FF31C-6789-B92C-2FFD-9AE8E294B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9E85D6-643D-DE82-A649-E0EC420FF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2CD90-1620-9461-28D8-BFF3B9E4838A}"/>
              </a:ext>
            </a:extLst>
          </p:cNvPr>
          <p:cNvSpPr>
            <a:spLocks noGrp="1"/>
          </p:cNvSpPr>
          <p:nvPr>
            <p:ph type="dt" sz="half" idx="10"/>
          </p:nvPr>
        </p:nvSpPr>
        <p:spPr/>
        <p:txBody>
          <a:bodyPr/>
          <a:lstStyle/>
          <a:p>
            <a:fld id="{D2955E06-2473-584D-84EC-F6E4C4A3EE2B}" type="datetime1">
              <a:rPr lang="en-CA" smtClean="0"/>
              <a:t>2025-05-13</a:t>
            </a:fld>
            <a:endParaRPr lang="en-US"/>
          </a:p>
        </p:txBody>
      </p:sp>
      <p:sp>
        <p:nvSpPr>
          <p:cNvPr id="6" name="Footer Placeholder 5">
            <a:extLst>
              <a:ext uri="{FF2B5EF4-FFF2-40B4-BE49-F238E27FC236}">
                <a16:creationId xmlns:a16="http://schemas.microsoft.com/office/drawing/2014/main" id="{918CBDD5-0B24-176C-8FD9-899BA345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071D5-F898-580D-CA0F-AF7BCCD6710C}"/>
              </a:ext>
            </a:extLst>
          </p:cNvPr>
          <p:cNvSpPr>
            <a:spLocks noGrp="1"/>
          </p:cNvSpPr>
          <p:nvPr>
            <p:ph type="sldNum" sz="quarter" idx="12"/>
          </p:nvPr>
        </p:nvSpPr>
        <p:spPr/>
        <p:txBody>
          <a:bodyPr/>
          <a:lstStyle/>
          <a:p>
            <a:fld id="{064BF4C3-63E4-3245-90A0-0511F51DC25F}" type="slidenum">
              <a:rPr lang="en-US" smtClean="0"/>
              <a:t>‹#›</a:t>
            </a:fld>
            <a:endParaRPr lang="en-US"/>
          </a:p>
        </p:txBody>
      </p:sp>
    </p:spTree>
    <p:extLst>
      <p:ext uri="{BB962C8B-B14F-4D97-AF65-F5344CB8AC3E}">
        <p14:creationId xmlns:p14="http://schemas.microsoft.com/office/powerpoint/2010/main" val="369336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6DE8F-8C86-A6F2-3994-FED5E55FA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4F52B-EEB5-43BF-A135-6E19A16AF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44B67-F2D0-C260-538E-15EFDAE73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A413FE-4A1D-8949-B0E3-4BE65EF1EEE4}" type="datetime1">
              <a:rPr lang="en-CA" smtClean="0"/>
              <a:t>2025-05-13</a:t>
            </a:fld>
            <a:endParaRPr lang="en-US"/>
          </a:p>
        </p:txBody>
      </p:sp>
      <p:sp>
        <p:nvSpPr>
          <p:cNvPr id="5" name="Footer Placeholder 4">
            <a:extLst>
              <a:ext uri="{FF2B5EF4-FFF2-40B4-BE49-F238E27FC236}">
                <a16:creationId xmlns:a16="http://schemas.microsoft.com/office/drawing/2014/main" id="{88722D58-9032-9077-E3D5-EF9D60041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9FA143-D4BE-7B39-C844-D602A97541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4BF4C3-63E4-3245-90A0-0511F51DC25F}" type="slidenum">
              <a:rPr lang="en-US" smtClean="0"/>
              <a:t>‹#›</a:t>
            </a:fld>
            <a:endParaRPr lang="en-US"/>
          </a:p>
        </p:txBody>
      </p:sp>
    </p:spTree>
    <p:extLst>
      <p:ext uri="{BB962C8B-B14F-4D97-AF65-F5344CB8AC3E}">
        <p14:creationId xmlns:p14="http://schemas.microsoft.com/office/powerpoint/2010/main" val="1922387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vitalflux.com/python-nested-cross-validation-algorithm-selection/"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jainpalak9509/breakdown-simplify-ai-ml-nlp-deep-learning-computer-vision-c76cd982f1e4"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atacamp.com/tutorial/complete-guide-data-augmentation" TargetMode="External"/><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3390/s22031285" TargetMode="External"/><Relationship Id="rId2" Type="http://schemas.openxmlformats.org/officeDocument/2006/relationships/hyperlink" Target="https://medium.com/@jainpalak9509/breakdown-simplify-ai-ml-nlp-deep-learning-computer-vision-c76cd982f1e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3390/s22031285"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9962-F7BD-0E6B-2456-1BBE83A136F1}"/>
            </a:ext>
          </a:extLst>
        </p:cNvPr>
        <p:cNvGrpSpPr/>
        <p:nvPr/>
      </p:nvGrpSpPr>
      <p:grpSpPr>
        <a:xfrm>
          <a:off x="0" y="0"/>
          <a:ext cx="0" cy="0"/>
          <a:chOff x="0" y="0"/>
          <a:chExt cx="0" cy="0"/>
        </a:xfrm>
      </p:grpSpPr>
      <p:pic>
        <p:nvPicPr>
          <p:cNvPr id="18" name="Graphic 17">
            <a:extLst>
              <a:ext uri="{FF2B5EF4-FFF2-40B4-BE49-F238E27FC236}">
                <a16:creationId xmlns:a16="http://schemas.microsoft.com/office/drawing/2014/main" id="{3287E8C2-3E90-FD89-E7DE-D4BB4F7273E8}"/>
              </a:ext>
            </a:extLst>
          </p:cNvPr>
          <p:cNvPicPr>
            <a:picLocks noChangeAspect="1"/>
          </p:cNvPicPr>
          <p:nvPr/>
        </p:nvPicPr>
        <p:blipFill>
          <a:blip>
            <a:extLst>
              <a:ext uri="{96DAC541-7B7A-43D3-8B79-37D633B846F1}">
                <asvg:svgBlip xmlns:asvg="http://schemas.microsoft.com/office/drawing/2016/SVG/main" r:embed="rId2"/>
              </a:ext>
            </a:extLst>
          </a:blip>
          <a:srcRect l="51613" b="61481"/>
          <a:stretch/>
        </p:blipFill>
        <p:spPr>
          <a:xfrm>
            <a:off x="6551260" y="501855"/>
            <a:ext cx="4632569" cy="2419996"/>
          </a:xfrm>
          <a:prstGeom prst="rect">
            <a:avLst/>
          </a:prstGeom>
        </p:spPr>
      </p:pic>
      <p:pic>
        <p:nvPicPr>
          <p:cNvPr id="19" name="Graphic 18">
            <a:extLst>
              <a:ext uri="{FF2B5EF4-FFF2-40B4-BE49-F238E27FC236}">
                <a16:creationId xmlns:a16="http://schemas.microsoft.com/office/drawing/2014/main" id="{870FE7E9-E645-A30F-1AE8-54C084927555}"/>
              </a:ext>
            </a:extLst>
          </p:cNvPr>
          <p:cNvPicPr>
            <a:picLocks noChangeAspect="1"/>
          </p:cNvPicPr>
          <p:nvPr/>
        </p:nvPicPr>
        <p:blipFill>
          <a:blip>
            <a:extLst>
              <a:ext uri="{96DAC541-7B7A-43D3-8B79-37D633B846F1}">
                <asvg:svgBlip xmlns:asvg="http://schemas.microsoft.com/office/drawing/2016/SVG/main" r:embed="rId2"/>
              </a:ext>
            </a:extLst>
          </a:blip>
          <a:srcRect r="47900" b="9162"/>
          <a:stretch/>
        </p:blipFill>
        <p:spPr>
          <a:xfrm>
            <a:off x="1218238" y="501855"/>
            <a:ext cx="5333022" cy="6101788"/>
          </a:xfrm>
          <a:prstGeom prst="rect">
            <a:avLst/>
          </a:prstGeom>
        </p:spPr>
      </p:pic>
      <p:pic>
        <p:nvPicPr>
          <p:cNvPr id="21" name="Graphic 20" descr="Badge 1 with solid fill">
            <a:extLst>
              <a:ext uri="{FF2B5EF4-FFF2-40B4-BE49-F238E27FC236}">
                <a16:creationId xmlns:a16="http://schemas.microsoft.com/office/drawing/2014/main" id="{9B542E34-3D07-02D5-79F5-25F64243A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145" y="594608"/>
            <a:ext cx="315092" cy="315092"/>
          </a:xfrm>
          <a:prstGeom prst="rect">
            <a:avLst/>
          </a:prstGeom>
        </p:spPr>
      </p:pic>
      <p:pic>
        <p:nvPicPr>
          <p:cNvPr id="23" name="Graphic 22" descr="Badge 5 with solid fill">
            <a:extLst>
              <a:ext uri="{FF2B5EF4-FFF2-40B4-BE49-F238E27FC236}">
                <a16:creationId xmlns:a16="http://schemas.microsoft.com/office/drawing/2014/main" id="{1E1F950D-F9FE-531C-6A1E-7069F66586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6448" y="594607"/>
            <a:ext cx="315093" cy="315093"/>
          </a:xfrm>
          <a:prstGeom prst="rect">
            <a:avLst/>
          </a:prstGeom>
        </p:spPr>
      </p:pic>
      <p:pic>
        <p:nvPicPr>
          <p:cNvPr id="25" name="Graphic 24" descr="Badge 4 with solid fill">
            <a:extLst>
              <a:ext uri="{FF2B5EF4-FFF2-40B4-BE49-F238E27FC236}">
                <a16:creationId xmlns:a16="http://schemas.microsoft.com/office/drawing/2014/main" id="{1842E4D6-68A7-87E7-6518-D9CE74C825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146" y="6101628"/>
            <a:ext cx="315093" cy="315093"/>
          </a:xfrm>
          <a:prstGeom prst="rect">
            <a:avLst/>
          </a:prstGeom>
        </p:spPr>
      </p:pic>
      <p:pic>
        <p:nvPicPr>
          <p:cNvPr id="27" name="Graphic 26" descr="Badge 3 with solid fill">
            <a:extLst>
              <a:ext uri="{FF2B5EF4-FFF2-40B4-BE49-F238E27FC236}">
                <a16:creationId xmlns:a16="http://schemas.microsoft.com/office/drawing/2014/main" id="{2595F2F1-14F1-D966-2EA0-0C1FD1DE36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146" y="4274976"/>
            <a:ext cx="315092" cy="315092"/>
          </a:xfrm>
          <a:prstGeom prst="rect">
            <a:avLst/>
          </a:prstGeom>
        </p:spPr>
      </p:pic>
      <p:pic>
        <p:nvPicPr>
          <p:cNvPr id="31" name="Graphic 30" descr="Badge with solid fill">
            <a:extLst>
              <a:ext uri="{FF2B5EF4-FFF2-40B4-BE49-F238E27FC236}">
                <a16:creationId xmlns:a16="http://schemas.microsoft.com/office/drawing/2014/main" id="{956E6B3A-21BF-E55B-B320-4873B14190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3145" y="1002452"/>
            <a:ext cx="315092" cy="315092"/>
          </a:xfrm>
          <a:prstGeom prst="rect">
            <a:avLst/>
          </a:prstGeom>
        </p:spPr>
      </p:pic>
      <p:pic>
        <p:nvPicPr>
          <p:cNvPr id="35" name="Graphic 34" descr="Badge 6 with solid fill">
            <a:extLst>
              <a:ext uri="{FF2B5EF4-FFF2-40B4-BE49-F238E27FC236}">
                <a16:creationId xmlns:a16="http://schemas.microsoft.com/office/drawing/2014/main" id="{8BD54BBE-779C-EF7A-A6BA-C9FB89FCE0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36448" y="2952185"/>
            <a:ext cx="315093" cy="315093"/>
          </a:xfrm>
          <a:prstGeom prst="rect">
            <a:avLst/>
          </a:prstGeom>
        </p:spPr>
      </p:pic>
      <p:pic>
        <p:nvPicPr>
          <p:cNvPr id="36" name="Graphic 35">
            <a:extLst>
              <a:ext uri="{FF2B5EF4-FFF2-40B4-BE49-F238E27FC236}">
                <a16:creationId xmlns:a16="http://schemas.microsoft.com/office/drawing/2014/main" id="{A76BC127-460C-3564-894A-25C4E86FD271}"/>
              </a:ext>
            </a:extLst>
          </p:cNvPr>
          <p:cNvPicPr>
            <a:picLocks noChangeAspect="1"/>
          </p:cNvPicPr>
          <p:nvPr/>
        </p:nvPicPr>
        <p:blipFill>
          <a:blip>
            <a:extLst>
              <a:ext uri="{96DAC541-7B7A-43D3-8B79-37D633B846F1}">
                <asvg:svgBlip xmlns:asvg="http://schemas.microsoft.com/office/drawing/2016/SVG/main" r:embed="rId2"/>
              </a:ext>
            </a:extLst>
          </a:blip>
          <a:srcRect l="53190" t="39649" r="-1" b="1"/>
          <a:stretch/>
        </p:blipFill>
        <p:spPr>
          <a:xfrm>
            <a:off x="6626701" y="2921851"/>
            <a:ext cx="4481686" cy="3791595"/>
          </a:xfrm>
          <a:prstGeom prst="rect">
            <a:avLst/>
          </a:prstGeom>
        </p:spPr>
      </p:pic>
      <p:sp>
        <p:nvSpPr>
          <p:cNvPr id="48" name="Rectangle 47">
            <a:extLst>
              <a:ext uri="{FF2B5EF4-FFF2-40B4-BE49-F238E27FC236}">
                <a16:creationId xmlns:a16="http://schemas.microsoft.com/office/drawing/2014/main" id="{8DD80C3F-0316-C969-9162-FFE2FAED48A8}"/>
              </a:ext>
            </a:extLst>
          </p:cNvPr>
          <p:cNvSpPr/>
          <p:nvPr/>
        </p:nvSpPr>
        <p:spPr>
          <a:xfrm>
            <a:off x="7191737" y="2959261"/>
            <a:ext cx="1709195" cy="1504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4D9E6CA-A9B2-D2F6-8D22-A2F39AE011CB}"/>
              </a:ext>
            </a:extLst>
          </p:cNvPr>
          <p:cNvSpPr txBox="1"/>
          <p:nvPr/>
        </p:nvSpPr>
        <p:spPr>
          <a:xfrm>
            <a:off x="4487493" y="101745"/>
            <a:ext cx="4278415" cy="400110"/>
          </a:xfrm>
          <a:prstGeom prst="rect">
            <a:avLst/>
          </a:prstGeom>
          <a:noFill/>
        </p:spPr>
        <p:txBody>
          <a:bodyPr wrap="none" rtlCol="0">
            <a:spAutoFit/>
          </a:bodyPr>
          <a:lstStyle/>
          <a:p>
            <a:r>
              <a:rPr lang="en-US" sz="2000" b="1"/>
              <a:t>WORKSHOP SETUP INSTRUCTIONS</a:t>
            </a:r>
          </a:p>
        </p:txBody>
      </p:sp>
    </p:spTree>
    <p:extLst>
      <p:ext uri="{BB962C8B-B14F-4D97-AF65-F5344CB8AC3E}">
        <p14:creationId xmlns:p14="http://schemas.microsoft.com/office/powerpoint/2010/main" val="3533958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B17F0-39DD-B397-13E3-DF7466ACB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C15B9-E236-0ECA-DDF3-71D3EFF395F6}"/>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3049E407-6DB4-8172-DD74-3F3C82EA705F}"/>
              </a:ext>
            </a:extLst>
          </p:cNvPr>
          <p:cNvSpPr>
            <a:spLocks noGrp="1"/>
          </p:cNvSpPr>
          <p:nvPr>
            <p:ph type="sldNum" sz="quarter" idx="12"/>
          </p:nvPr>
        </p:nvSpPr>
        <p:spPr/>
        <p:txBody>
          <a:bodyPr/>
          <a:lstStyle/>
          <a:p>
            <a:fld id="{064BF4C3-63E4-3245-90A0-0511F51DC25F}" type="slidenum">
              <a:rPr lang="en-US" smtClean="0"/>
              <a:t>10</a:t>
            </a:fld>
            <a:endParaRPr lang="en-US"/>
          </a:p>
        </p:txBody>
      </p:sp>
      <p:sp>
        <p:nvSpPr>
          <p:cNvPr id="10" name="TextBox 9">
            <a:extLst>
              <a:ext uri="{FF2B5EF4-FFF2-40B4-BE49-F238E27FC236}">
                <a16:creationId xmlns:a16="http://schemas.microsoft.com/office/drawing/2014/main" id="{45484EE8-7429-7D60-46E8-E65B8092D940}"/>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6B9337CA-12E0-5334-F079-B41EAC384140}"/>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02669923"/>
                  </a:ext>
                </a:extLst>
              </a:tr>
              <a:tr h="914400">
                <a:tc>
                  <a:txBody>
                    <a:bodyPr/>
                    <a:lstStyle/>
                    <a:p>
                      <a:pPr algn="ctr"/>
                      <a:r>
                        <a:rPr lang="en-US">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BCB7FF6D-55A3-7407-26DE-AB099E478253}"/>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FB40F219-DC69-B15A-34B0-AF341513632B}"/>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b="1"/>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2FF80B68-A476-27C6-6041-4F6667C48F8E}"/>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D37E20E7-A8DB-D521-A399-3C6DD47B1EAD}"/>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C1A622B5-00BA-FFF9-0037-DB4EAB849A09}"/>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3E876C9B-79EB-EC46-9C88-99C7651117A9}"/>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508A3A-B33A-051C-FCE9-7AF472338A58}"/>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smtClean="0">
                          <a:latin typeface="Cambria Math" panose="02040503050406030204" pitchFamily="18" charset="0"/>
                        </a:rPr>
                        <m:t>(60×1)+(11×−1)+(18×−2)+(13×2)= </m:t>
                      </m:r>
                      <m:r>
                        <a:rPr lang="en-CA" b="1" i="1" smtClean="0">
                          <a:latin typeface="Cambria Math" panose="02040503050406030204" pitchFamily="18" charset="0"/>
                        </a:rPr>
                        <m:t>𝟑𝟗</m:t>
                      </m:r>
                    </m:oMath>
                  </m:oMathPara>
                </a14:m>
                <a:endParaRPr lang="en-CA" b="1"/>
              </a:p>
            </p:txBody>
          </p:sp>
        </mc:Choice>
        <mc:Fallback>
          <p:sp>
            <p:nvSpPr>
              <p:cNvPr id="4" name="TextBox 3">
                <a:extLst>
                  <a:ext uri="{FF2B5EF4-FFF2-40B4-BE49-F238E27FC236}">
                    <a16:creationId xmlns:a16="http://schemas.microsoft.com/office/drawing/2014/main" id="{78508A3A-B33A-051C-FCE9-7AF472338A58}"/>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3934"/>
                </a:stretch>
              </a:blipFill>
            </p:spPr>
            <p:txBody>
              <a:bodyPr/>
              <a:lstStyle/>
              <a:p>
                <a:r>
                  <a:rPr lang="en-US">
                    <a:noFill/>
                  </a:rPr>
                  <a:t> </a:t>
                </a:r>
              </a:p>
            </p:txBody>
          </p:sp>
        </mc:Fallback>
      </mc:AlternateContent>
    </p:spTree>
    <p:extLst>
      <p:ext uri="{BB962C8B-B14F-4D97-AF65-F5344CB8AC3E}">
        <p14:creationId xmlns:p14="http://schemas.microsoft.com/office/powerpoint/2010/main" val="188746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7654-9942-5524-8523-26A633658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0153F-7DB2-FB20-6B76-BDA492988AA6}"/>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66445507-A8B6-1573-B17E-DD44305546E8}"/>
              </a:ext>
            </a:extLst>
          </p:cNvPr>
          <p:cNvSpPr>
            <a:spLocks noGrp="1"/>
          </p:cNvSpPr>
          <p:nvPr>
            <p:ph type="sldNum" sz="quarter" idx="12"/>
          </p:nvPr>
        </p:nvSpPr>
        <p:spPr/>
        <p:txBody>
          <a:bodyPr/>
          <a:lstStyle/>
          <a:p>
            <a:fld id="{064BF4C3-63E4-3245-90A0-0511F51DC25F}" type="slidenum">
              <a:rPr lang="en-US" smtClean="0"/>
              <a:t>11</a:t>
            </a:fld>
            <a:endParaRPr lang="en-US"/>
          </a:p>
        </p:txBody>
      </p:sp>
      <p:sp>
        <p:nvSpPr>
          <p:cNvPr id="10" name="TextBox 9">
            <a:extLst>
              <a:ext uri="{FF2B5EF4-FFF2-40B4-BE49-F238E27FC236}">
                <a16:creationId xmlns:a16="http://schemas.microsoft.com/office/drawing/2014/main" id="{91F27374-BBE5-49B6-67EE-B8F5217204FF}"/>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A8B9FBF0-BD73-DA51-695B-9B6DC75CA59E}"/>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602669923"/>
                  </a:ext>
                </a:extLst>
              </a:tr>
              <a:tr h="914400">
                <a:tc>
                  <a:txBody>
                    <a:bodyPr/>
                    <a:lstStyle/>
                    <a:p>
                      <a:pPr algn="ctr"/>
                      <a:r>
                        <a:rPr lang="en-US">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E522D608-2115-9A43-799C-55D7D5B3DCEB}"/>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9757CD91-2A2C-CF5E-098D-04D050E88B96}"/>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b="1"/>
                        <a:t>152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702299866"/>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F1883D4E-CC9C-80AA-ECCF-ABA1C6CDB250}"/>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79AB8BDD-20B2-D1C5-08F0-9C7BE4E3708E}"/>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D166AE59-C0EF-F1F2-FE81-E9098421D43C}"/>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B25F3772-7DE7-7DBD-0A53-72C38DDEDDB5}"/>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608D18F-A36A-641C-0ED0-1C21D2F930A1}"/>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CA" i="1">
                              <a:latin typeface="Cambria Math" panose="02040503050406030204" pitchFamily="18" charset="0"/>
                            </a:rPr>
                          </m:ctrlPr>
                        </m:dPr>
                        <m:e>
                          <m:r>
                            <a:rPr lang="en-CA" i="1">
                              <a:latin typeface="Cambria Math" panose="02040503050406030204" pitchFamily="18" charset="0"/>
                            </a:rPr>
                            <m:t>11×1</m:t>
                          </m:r>
                        </m:e>
                      </m:d>
                      <m:r>
                        <a:rPr lang="en-CA" i="1">
                          <a:latin typeface="Cambria Math" panose="02040503050406030204" pitchFamily="18" charset="0"/>
                        </a:rPr>
                        <m:t>+</m:t>
                      </m:r>
                      <m:d>
                        <m:dPr>
                          <m:ctrlPr>
                            <a:rPr lang="en-CA" i="1">
                              <a:latin typeface="Cambria Math" panose="02040503050406030204" pitchFamily="18" charset="0"/>
                            </a:rPr>
                          </m:ctrlPr>
                        </m:dPr>
                        <m:e>
                          <m:r>
                            <a:rPr lang="en-CA" i="1">
                              <a:latin typeface="Cambria Math" panose="02040503050406030204" pitchFamily="18" charset="0"/>
                            </a:rPr>
                            <m:t>27×−1</m:t>
                          </m:r>
                        </m:e>
                      </m:d>
                      <m:r>
                        <a:rPr lang="en-CA" i="1">
                          <a:latin typeface="Cambria Math" panose="02040503050406030204" pitchFamily="18" charset="0"/>
                        </a:rPr>
                        <m:t>+</m:t>
                      </m:r>
                      <m:d>
                        <m:dPr>
                          <m:ctrlPr>
                            <a:rPr lang="en-CA" i="1">
                              <a:latin typeface="Cambria Math" panose="02040503050406030204" pitchFamily="18" charset="0"/>
                            </a:rPr>
                          </m:ctrlPr>
                        </m:dPr>
                        <m:e>
                          <m:r>
                            <a:rPr lang="en-CA" i="1">
                              <a:latin typeface="Cambria Math" panose="02040503050406030204" pitchFamily="18" charset="0"/>
                            </a:rPr>
                            <m:t>13×−2</m:t>
                          </m:r>
                        </m:e>
                      </m:d>
                      <m:r>
                        <a:rPr lang="en-CA" i="1">
                          <a:latin typeface="Cambria Math" panose="02040503050406030204" pitchFamily="18" charset="0"/>
                        </a:rPr>
                        <m:t>+</m:t>
                      </m:r>
                      <m:d>
                        <m:dPr>
                          <m:ctrlPr>
                            <a:rPr lang="en-CA" i="1">
                              <a:latin typeface="Cambria Math" panose="02040503050406030204" pitchFamily="18" charset="0"/>
                            </a:rPr>
                          </m:ctrlPr>
                        </m:dPr>
                        <m:e>
                          <m:r>
                            <a:rPr lang="en-CA" i="1">
                              <a:latin typeface="Cambria Math" panose="02040503050406030204" pitchFamily="18" charset="0"/>
                            </a:rPr>
                            <m:t>97×2</m:t>
                          </m:r>
                        </m:e>
                      </m:d>
                      <m:r>
                        <a:rPr lang="en-CA" i="1">
                          <a:latin typeface="Cambria Math" panose="02040503050406030204" pitchFamily="18" charset="0"/>
                        </a:rPr>
                        <m:t>=</m:t>
                      </m:r>
                      <m:r>
                        <a:rPr lang="en-CA" b="1" i="1">
                          <a:latin typeface="Cambria Math" panose="02040503050406030204" pitchFamily="18" charset="0"/>
                        </a:rPr>
                        <m:t>𝟏𝟓𝟐</m:t>
                      </m:r>
                    </m:oMath>
                  </m:oMathPara>
                </a14:m>
                <a:endParaRPr lang="en-CA" b="1"/>
              </a:p>
            </p:txBody>
          </p:sp>
        </mc:Choice>
        <mc:Fallback>
          <p:sp>
            <p:nvSpPr>
              <p:cNvPr id="4" name="TextBox 3">
                <a:extLst>
                  <a:ext uri="{FF2B5EF4-FFF2-40B4-BE49-F238E27FC236}">
                    <a16:creationId xmlns:a16="http://schemas.microsoft.com/office/drawing/2014/main" id="{4608D18F-A36A-641C-0ED0-1C21D2F930A1}"/>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b="-65574"/>
                </a:stretch>
              </a:blipFill>
            </p:spPr>
            <p:txBody>
              <a:bodyPr/>
              <a:lstStyle/>
              <a:p>
                <a:r>
                  <a:rPr lang="en-US">
                    <a:noFill/>
                  </a:rPr>
                  <a:t> </a:t>
                </a:r>
              </a:p>
            </p:txBody>
          </p:sp>
        </mc:Fallback>
      </mc:AlternateContent>
    </p:spTree>
    <p:extLst>
      <p:ext uri="{BB962C8B-B14F-4D97-AF65-F5344CB8AC3E}">
        <p14:creationId xmlns:p14="http://schemas.microsoft.com/office/powerpoint/2010/main" val="3827037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FC07-8C09-625E-F458-ADB85C4AA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14FE1-E6BB-C0FE-5C02-6C2BED74B1AA}"/>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66B64736-E038-11CF-636E-52E1CF565C51}"/>
              </a:ext>
            </a:extLst>
          </p:cNvPr>
          <p:cNvSpPr>
            <a:spLocks noGrp="1"/>
          </p:cNvSpPr>
          <p:nvPr>
            <p:ph type="sldNum" sz="quarter" idx="12"/>
          </p:nvPr>
        </p:nvSpPr>
        <p:spPr/>
        <p:txBody>
          <a:bodyPr/>
          <a:lstStyle/>
          <a:p>
            <a:fld id="{064BF4C3-63E4-3245-90A0-0511F51DC25F}" type="slidenum">
              <a:rPr lang="en-US" smtClean="0"/>
              <a:t>12</a:t>
            </a:fld>
            <a:endParaRPr lang="en-US"/>
          </a:p>
        </p:txBody>
      </p:sp>
      <p:sp>
        <p:nvSpPr>
          <p:cNvPr id="10" name="TextBox 9">
            <a:extLst>
              <a:ext uri="{FF2B5EF4-FFF2-40B4-BE49-F238E27FC236}">
                <a16:creationId xmlns:a16="http://schemas.microsoft.com/office/drawing/2014/main" id="{D6D51453-DEA0-AB7D-9733-703A636ACD54}"/>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821434C3-A2DE-FFC5-1100-93C00874C31C}"/>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1">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02669923"/>
                  </a:ext>
                </a:extLst>
              </a:tr>
              <a:tr h="914400">
                <a:tc>
                  <a:txBody>
                    <a:bodyPr/>
                    <a:lstStyle/>
                    <a:p>
                      <a:pPr algn="ctr"/>
                      <a:r>
                        <a:rPr lang="en-US" b="1">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99A4B765-0463-496D-0BB2-3237425848C9}"/>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88F343EC-55E0-74BA-52AA-FB16BBF908F1}"/>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b="1"/>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9AFB21BF-7627-7ACF-4244-13B65F11886C}"/>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0CB02C7C-8906-86C5-869D-5DF08B7C4066}"/>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18592100-99E2-F9EB-F939-8C30F86EFD36}"/>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BB8E4CEE-9199-9C33-DD2C-A945E9A1E0E5}"/>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953A71-86CB-7D78-12F2-20307CD9D6DE}"/>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(22×1)+(18×−1)+(83×−2)+(92×2)=</m:t>
                      </m:r>
                      <m:r>
                        <a:rPr lang="en-CA" b="1" i="1">
                          <a:latin typeface="Cambria Math" panose="02040503050406030204" pitchFamily="18" charset="0"/>
                        </a:rPr>
                        <m:t>𝟐𝟐</m:t>
                      </m:r>
                    </m:oMath>
                  </m:oMathPara>
                </a14:m>
                <a:endParaRPr/>
              </a:p>
            </p:txBody>
          </p:sp>
        </mc:Choice>
        <mc:Fallback>
          <p:sp>
            <p:nvSpPr>
              <p:cNvPr id="4" name="TextBox 3">
                <a:extLst>
                  <a:ext uri="{FF2B5EF4-FFF2-40B4-BE49-F238E27FC236}">
                    <a16:creationId xmlns:a16="http://schemas.microsoft.com/office/drawing/2014/main" id="{9F953A71-86CB-7D78-12F2-20307CD9D6DE}"/>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3934"/>
                </a:stretch>
              </a:blipFill>
            </p:spPr>
            <p:txBody>
              <a:bodyPr/>
              <a:lstStyle/>
              <a:p>
                <a:r>
                  <a:rPr lang="en-US">
                    <a:noFill/>
                  </a:rPr>
                  <a:t> </a:t>
                </a:r>
              </a:p>
            </p:txBody>
          </p:sp>
        </mc:Fallback>
      </mc:AlternateContent>
    </p:spTree>
    <p:extLst>
      <p:ext uri="{BB962C8B-B14F-4D97-AF65-F5344CB8AC3E}">
        <p14:creationId xmlns:p14="http://schemas.microsoft.com/office/powerpoint/2010/main" val="260880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38A0A-5A8D-2986-25CF-77313D585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EF4B7-C760-C04A-E8AF-B3C39B6191E1}"/>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3D89EFAE-FE99-07BA-94D3-7A19CF2AD4CD}"/>
              </a:ext>
            </a:extLst>
          </p:cNvPr>
          <p:cNvSpPr>
            <a:spLocks noGrp="1"/>
          </p:cNvSpPr>
          <p:nvPr>
            <p:ph type="sldNum" sz="quarter" idx="12"/>
          </p:nvPr>
        </p:nvSpPr>
        <p:spPr/>
        <p:txBody>
          <a:bodyPr/>
          <a:lstStyle/>
          <a:p>
            <a:fld id="{064BF4C3-63E4-3245-90A0-0511F51DC25F}" type="slidenum">
              <a:rPr lang="en-US" smtClean="0"/>
              <a:t>13</a:t>
            </a:fld>
            <a:endParaRPr lang="en-US"/>
          </a:p>
        </p:txBody>
      </p:sp>
      <p:sp>
        <p:nvSpPr>
          <p:cNvPr id="10" name="TextBox 9">
            <a:extLst>
              <a:ext uri="{FF2B5EF4-FFF2-40B4-BE49-F238E27FC236}">
                <a16:creationId xmlns:a16="http://schemas.microsoft.com/office/drawing/2014/main" id="{7FF414DF-127F-542D-CA9C-33BB16CB4160}"/>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70CFA9C5-7A61-49A5-520E-AFD70D932EF7}"/>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02669923"/>
                  </a:ext>
                </a:extLst>
              </a:tr>
              <a:tr h="914400">
                <a:tc>
                  <a:txBody>
                    <a:bodyPr/>
                    <a:lstStyle/>
                    <a:p>
                      <a:pPr algn="ctr"/>
                      <a:r>
                        <a:rPr lang="en-US" b="0">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C934E590-9D82-84C7-A6F3-3EAB9A95E2D8}"/>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16A70231-7061-EB6B-3D4F-ED34C0D1E203}"/>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b="1"/>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1B8BC1FF-F337-AED8-4042-CF8E88B85AC8}"/>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C866F11F-4B22-0782-3B44-02FFBAC54CF8}"/>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867C2D03-C0CE-9B82-4C1A-C1447BB57050}"/>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EB3CCAED-198E-058C-73EA-21FDC1A02932}"/>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2D7DF5A-B38B-08AC-0BF0-27A65B558C80}"/>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(18×1)+(13×−1)+(92×−2)+(77×2)=</m:t>
                      </m:r>
                      <m:r>
                        <a:rPr lang="en-CA" b="1" i="1">
                          <a:latin typeface="Cambria Math" panose="02040503050406030204" pitchFamily="18" charset="0"/>
                        </a:rPr>
                        <m:t>−</m:t>
                      </m:r>
                      <m:r>
                        <a:rPr lang="en-CA" b="1" i="1">
                          <a:latin typeface="Cambria Math" panose="02040503050406030204" pitchFamily="18" charset="0"/>
                        </a:rPr>
                        <m:t>𝟐𝟓</m:t>
                      </m:r>
                    </m:oMath>
                  </m:oMathPara>
                </a14:m>
                <a:endParaRPr/>
              </a:p>
            </p:txBody>
          </p:sp>
        </mc:Choice>
        <mc:Fallback>
          <p:sp>
            <p:nvSpPr>
              <p:cNvPr id="4" name="TextBox 3">
                <a:extLst>
                  <a:ext uri="{FF2B5EF4-FFF2-40B4-BE49-F238E27FC236}">
                    <a16:creationId xmlns:a16="http://schemas.microsoft.com/office/drawing/2014/main" id="{62D7DF5A-B38B-08AC-0BF0-27A65B558C80}"/>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5574"/>
                </a:stretch>
              </a:blipFill>
            </p:spPr>
            <p:txBody>
              <a:bodyPr/>
              <a:lstStyle/>
              <a:p>
                <a:r>
                  <a:rPr lang="en-US">
                    <a:noFill/>
                  </a:rPr>
                  <a:t> </a:t>
                </a:r>
              </a:p>
            </p:txBody>
          </p:sp>
        </mc:Fallback>
      </mc:AlternateContent>
    </p:spTree>
    <p:extLst>
      <p:ext uri="{BB962C8B-B14F-4D97-AF65-F5344CB8AC3E}">
        <p14:creationId xmlns:p14="http://schemas.microsoft.com/office/powerpoint/2010/main" val="27436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56B7A-783A-E596-8577-105F7B4B4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7B137-6576-284B-B14C-895B76552790}"/>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C08B3036-354C-C611-4407-BD6086F1D488}"/>
              </a:ext>
            </a:extLst>
          </p:cNvPr>
          <p:cNvSpPr>
            <a:spLocks noGrp="1"/>
          </p:cNvSpPr>
          <p:nvPr>
            <p:ph type="sldNum" sz="quarter" idx="12"/>
          </p:nvPr>
        </p:nvSpPr>
        <p:spPr/>
        <p:txBody>
          <a:bodyPr/>
          <a:lstStyle/>
          <a:p>
            <a:fld id="{064BF4C3-63E4-3245-90A0-0511F51DC25F}" type="slidenum">
              <a:rPr lang="en-US" smtClean="0"/>
              <a:t>14</a:t>
            </a:fld>
            <a:endParaRPr lang="en-US"/>
          </a:p>
        </p:txBody>
      </p:sp>
      <p:sp>
        <p:nvSpPr>
          <p:cNvPr id="10" name="TextBox 9">
            <a:extLst>
              <a:ext uri="{FF2B5EF4-FFF2-40B4-BE49-F238E27FC236}">
                <a16:creationId xmlns:a16="http://schemas.microsoft.com/office/drawing/2014/main" id="{0DE9C11C-E918-F141-AC8E-D1B2C63342C3}"/>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DBEAD2B7-951E-36B4-EF67-0883B96B6780}"/>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602669923"/>
                  </a:ext>
                </a:extLst>
              </a:tr>
              <a:tr h="914400">
                <a:tc>
                  <a:txBody>
                    <a:bodyPr/>
                    <a:lstStyle/>
                    <a:p>
                      <a:pPr algn="ctr"/>
                      <a:r>
                        <a:rPr lang="en-US" b="0">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F746E108-E13B-A437-9CEC-AA208BE6FF98}"/>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86E69F52-F64F-BF35-4A60-B7177059855E}"/>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b="1"/>
                        <a:t>-78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E41A20EC-E726-FC8F-DFB0-D9BD05461AB3}"/>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9E8147EC-B434-2048-C77B-B526C3AE8CFF}"/>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FA187DF2-8FE8-E128-3899-4D2435787192}"/>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D9D8692D-5EBF-CE59-EF6F-A3A5CC9D71DE}"/>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F09513D-E633-42D6-74D4-5A86F4E3FD1D}"/>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(13×1)+(97×−1)+(77×−2)+(80×2)=</m:t>
                      </m:r>
                      <m:r>
                        <a:rPr lang="en-CA" b="1" i="1">
                          <a:latin typeface="Cambria Math" panose="02040503050406030204" pitchFamily="18" charset="0"/>
                        </a:rPr>
                        <m:t>−</m:t>
                      </m:r>
                      <m:r>
                        <a:rPr lang="en-CA" b="1" i="1">
                          <a:latin typeface="Cambria Math" panose="02040503050406030204" pitchFamily="18" charset="0"/>
                        </a:rPr>
                        <m:t>𝟕𝟖</m:t>
                      </m:r>
                    </m:oMath>
                  </m:oMathPara>
                </a14:m>
                <a:endParaRPr/>
              </a:p>
            </p:txBody>
          </p:sp>
        </mc:Choice>
        <mc:Fallback>
          <p:sp>
            <p:nvSpPr>
              <p:cNvPr id="4" name="TextBox 3">
                <a:extLst>
                  <a:ext uri="{FF2B5EF4-FFF2-40B4-BE49-F238E27FC236}">
                    <a16:creationId xmlns:a16="http://schemas.microsoft.com/office/drawing/2014/main" id="{5F09513D-E633-42D6-74D4-5A86F4E3FD1D}"/>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3934"/>
                </a:stretch>
              </a:blipFill>
            </p:spPr>
            <p:txBody>
              <a:bodyPr/>
              <a:lstStyle/>
              <a:p>
                <a:r>
                  <a:rPr lang="en-US">
                    <a:noFill/>
                  </a:rPr>
                  <a:t> </a:t>
                </a:r>
              </a:p>
            </p:txBody>
          </p:sp>
        </mc:Fallback>
      </mc:AlternateContent>
    </p:spTree>
    <p:extLst>
      <p:ext uri="{BB962C8B-B14F-4D97-AF65-F5344CB8AC3E}">
        <p14:creationId xmlns:p14="http://schemas.microsoft.com/office/powerpoint/2010/main" val="3042487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72BE-EE60-2244-7DFC-C193D21B2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A560F-6F91-800F-6F76-B6BF4E083799}"/>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FE171339-5619-B402-480E-DC7256819C73}"/>
              </a:ext>
            </a:extLst>
          </p:cNvPr>
          <p:cNvSpPr>
            <a:spLocks noGrp="1"/>
          </p:cNvSpPr>
          <p:nvPr>
            <p:ph type="sldNum" sz="quarter" idx="12"/>
          </p:nvPr>
        </p:nvSpPr>
        <p:spPr/>
        <p:txBody>
          <a:bodyPr/>
          <a:lstStyle/>
          <a:p>
            <a:fld id="{064BF4C3-63E4-3245-90A0-0511F51DC25F}" type="slidenum">
              <a:rPr lang="en-US" smtClean="0"/>
              <a:t>15</a:t>
            </a:fld>
            <a:endParaRPr lang="en-US"/>
          </a:p>
        </p:txBody>
      </p:sp>
      <p:sp>
        <p:nvSpPr>
          <p:cNvPr id="10" name="TextBox 9">
            <a:extLst>
              <a:ext uri="{FF2B5EF4-FFF2-40B4-BE49-F238E27FC236}">
                <a16:creationId xmlns:a16="http://schemas.microsoft.com/office/drawing/2014/main" id="{5D675EBC-A855-FE39-59AB-25706ABA407E}"/>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844C4937-6538-8AA9-F6E0-A6804C6B0BCC}"/>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02669923"/>
                  </a:ext>
                </a:extLst>
              </a:tr>
              <a:tr h="914400">
                <a:tc>
                  <a:txBody>
                    <a:bodyPr/>
                    <a:lstStyle/>
                    <a:p>
                      <a:pPr algn="ctr"/>
                      <a:r>
                        <a:rPr lang="en-US" b="1">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284641738"/>
                  </a:ext>
                </a:extLst>
              </a:tr>
              <a:tr h="914400">
                <a:tc>
                  <a:txBody>
                    <a:bodyPr/>
                    <a:lstStyle/>
                    <a:p>
                      <a:pPr algn="ctr"/>
                      <a:r>
                        <a:rPr lang="en-US" b="1">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1B67F1E1-2A56-1A7B-E37B-0424034C438E}"/>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5FA59E65-A2AD-2881-8C9B-CF38E81A0893}"/>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-78</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lgn="ctr">
                        <a:buNone/>
                      </a:pPr>
                      <a:r>
                        <a:rPr lang="en-US" b="1"/>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C7E6CDF7-86EA-E6DD-A78A-09D6614A1382}"/>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960C711E-DA11-E752-8649-DD8CDF5B6A4A}"/>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C294BBC9-18C1-F784-27A6-2B026567D770}"/>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413ECEA0-8150-E422-64A7-6E5A945452C0}"/>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08BE5C-FA29-C02A-F7C1-8C4019EB17C5}"/>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(83×1)+(92×−1)+(31×−2)+(26×2)=</m:t>
                      </m:r>
                      <m:r>
                        <a:rPr lang="en-CA" b="1" i="1">
                          <a:latin typeface="Cambria Math" panose="02040503050406030204" pitchFamily="18" charset="0"/>
                        </a:rPr>
                        <m:t>−</m:t>
                      </m:r>
                      <m:r>
                        <a:rPr lang="en-CA" b="1" i="1">
                          <a:latin typeface="Cambria Math" panose="02040503050406030204" pitchFamily="18" charset="0"/>
                        </a:rPr>
                        <m:t>𝟏𝟗</m:t>
                      </m:r>
                    </m:oMath>
                  </m:oMathPara>
                </a14:m>
                <a:endParaRPr/>
              </a:p>
            </p:txBody>
          </p:sp>
        </mc:Choice>
        <mc:Fallback>
          <p:sp>
            <p:nvSpPr>
              <p:cNvPr id="4" name="TextBox 3">
                <a:extLst>
                  <a:ext uri="{FF2B5EF4-FFF2-40B4-BE49-F238E27FC236}">
                    <a16:creationId xmlns:a16="http://schemas.microsoft.com/office/drawing/2014/main" id="{A808BE5C-FA29-C02A-F7C1-8C4019EB17C5}"/>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3934"/>
                </a:stretch>
              </a:blipFill>
            </p:spPr>
            <p:txBody>
              <a:bodyPr/>
              <a:lstStyle/>
              <a:p>
                <a:r>
                  <a:rPr lang="en-US">
                    <a:noFill/>
                  </a:rPr>
                  <a:t> </a:t>
                </a:r>
              </a:p>
            </p:txBody>
          </p:sp>
        </mc:Fallback>
      </mc:AlternateContent>
    </p:spTree>
    <p:extLst>
      <p:ext uri="{BB962C8B-B14F-4D97-AF65-F5344CB8AC3E}">
        <p14:creationId xmlns:p14="http://schemas.microsoft.com/office/powerpoint/2010/main" val="16421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49DC-4D62-FBD7-7C98-3D1DC4DA6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337E0-2C53-E1FA-1695-5C6218D8C689}"/>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79E56D8C-8FBB-E7B7-D824-750215BF9E13}"/>
              </a:ext>
            </a:extLst>
          </p:cNvPr>
          <p:cNvSpPr>
            <a:spLocks noGrp="1"/>
          </p:cNvSpPr>
          <p:nvPr>
            <p:ph type="sldNum" sz="quarter" idx="12"/>
          </p:nvPr>
        </p:nvSpPr>
        <p:spPr/>
        <p:txBody>
          <a:bodyPr/>
          <a:lstStyle/>
          <a:p>
            <a:fld id="{064BF4C3-63E4-3245-90A0-0511F51DC25F}" type="slidenum">
              <a:rPr lang="en-US" smtClean="0"/>
              <a:t>16</a:t>
            </a:fld>
            <a:endParaRPr lang="en-US"/>
          </a:p>
        </p:txBody>
      </p:sp>
      <p:sp>
        <p:nvSpPr>
          <p:cNvPr id="10" name="TextBox 9">
            <a:extLst>
              <a:ext uri="{FF2B5EF4-FFF2-40B4-BE49-F238E27FC236}">
                <a16:creationId xmlns:a16="http://schemas.microsoft.com/office/drawing/2014/main" id="{BE292331-FBF3-DC86-E1DB-0DA50ECDA5D1}"/>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A0A6371D-474F-6D58-66DC-A5BD75D9CA1B}"/>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02669923"/>
                  </a:ext>
                </a:extLst>
              </a:tr>
              <a:tr h="914400">
                <a:tc>
                  <a:txBody>
                    <a:bodyPr/>
                    <a:lstStyle/>
                    <a:p>
                      <a:pPr algn="ctr"/>
                      <a:r>
                        <a:rPr lang="en-US" b="0">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284641738"/>
                  </a:ext>
                </a:extLst>
              </a:tr>
              <a:tr h="914400">
                <a:tc>
                  <a:txBody>
                    <a:bodyPr/>
                    <a:lstStyle/>
                    <a:p>
                      <a:pPr algn="ctr"/>
                      <a:r>
                        <a:rPr lang="en-US" b="0">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3E6C0F4A-7F38-8E9F-F0CB-54B905737BBF}"/>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B6E5DF90-3EDB-3A38-A03E-4935FA2F1BF1}"/>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-78</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lgn="ctr">
                        <a:buNone/>
                      </a:pPr>
                      <a:r>
                        <a:rPr lang="en-US"/>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b="1"/>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48B440FA-DC23-37D1-AFB1-F70581225A9F}"/>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6A1FD1BF-A9CF-FE89-E2F6-8706C5585EA7}"/>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1936A5A9-DE1C-CC8F-874B-64CFA2BBF001}"/>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57D410C3-AE7C-2ED2-BF02-DADA95D20197}"/>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CFBF70-BE51-0A31-9122-D99A3C11B242}"/>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(92×1)+(77×−1)+(26×−2)+(72×2)=</m:t>
                      </m:r>
                      <m:r>
                        <a:rPr lang="en-CA" b="1" i="1">
                          <a:latin typeface="Cambria Math" panose="02040503050406030204" pitchFamily="18" charset="0"/>
                        </a:rPr>
                        <m:t>𝟏𝟎𝟕</m:t>
                      </m:r>
                    </m:oMath>
                  </m:oMathPara>
                </a14:m>
                <a:endParaRPr/>
              </a:p>
            </p:txBody>
          </p:sp>
        </mc:Choice>
        <mc:Fallback>
          <p:sp>
            <p:nvSpPr>
              <p:cNvPr id="4" name="TextBox 3">
                <a:extLst>
                  <a:ext uri="{FF2B5EF4-FFF2-40B4-BE49-F238E27FC236}">
                    <a16:creationId xmlns:a16="http://schemas.microsoft.com/office/drawing/2014/main" id="{12CFBF70-BE51-0A31-9122-D99A3C11B242}"/>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l="-361" b="-63934"/>
                </a:stretch>
              </a:blipFill>
            </p:spPr>
            <p:txBody>
              <a:bodyPr/>
              <a:lstStyle/>
              <a:p>
                <a:r>
                  <a:rPr lang="en-US">
                    <a:noFill/>
                  </a:rPr>
                  <a:t> </a:t>
                </a:r>
              </a:p>
            </p:txBody>
          </p:sp>
        </mc:Fallback>
      </mc:AlternateContent>
    </p:spTree>
    <p:extLst>
      <p:ext uri="{BB962C8B-B14F-4D97-AF65-F5344CB8AC3E}">
        <p14:creationId xmlns:p14="http://schemas.microsoft.com/office/powerpoint/2010/main" val="175016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5C550-6C10-23B0-860F-C355C2176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654D3-8A3D-0798-D67C-A0406ECDD9B6}"/>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4572CAEF-52C0-20CB-F0EA-B20FD8F71B11}"/>
              </a:ext>
            </a:extLst>
          </p:cNvPr>
          <p:cNvSpPr>
            <a:spLocks noGrp="1"/>
          </p:cNvSpPr>
          <p:nvPr>
            <p:ph type="sldNum" sz="quarter" idx="12"/>
          </p:nvPr>
        </p:nvSpPr>
        <p:spPr/>
        <p:txBody>
          <a:bodyPr/>
          <a:lstStyle/>
          <a:p>
            <a:fld id="{064BF4C3-63E4-3245-90A0-0511F51DC25F}" type="slidenum">
              <a:rPr lang="en-US" smtClean="0"/>
              <a:t>17</a:t>
            </a:fld>
            <a:endParaRPr lang="en-US"/>
          </a:p>
        </p:txBody>
      </p:sp>
      <p:sp>
        <p:nvSpPr>
          <p:cNvPr id="10" name="TextBox 9">
            <a:extLst>
              <a:ext uri="{FF2B5EF4-FFF2-40B4-BE49-F238E27FC236}">
                <a16:creationId xmlns:a16="http://schemas.microsoft.com/office/drawing/2014/main" id="{90DD0BEC-D483-2455-47D1-19D0C6A4B448}"/>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E6AE1C7A-690D-89D2-F490-9DEB3F980481}"/>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b="0">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6180800"/>
                  </a:ext>
                </a:extLst>
              </a:tr>
              <a:tr h="914400">
                <a:tc>
                  <a:txBody>
                    <a:bodyPr/>
                    <a:lstStyle/>
                    <a:p>
                      <a:pPr algn="ctr"/>
                      <a:r>
                        <a:rPr lang="en-US" b="0">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02669923"/>
                  </a:ext>
                </a:extLst>
              </a:tr>
              <a:tr h="914400">
                <a:tc>
                  <a:txBody>
                    <a:bodyPr/>
                    <a:lstStyle/>
                    <a:p>
                      <a:pPr algn="ctr"/>
                      <a:r>
                        <a:rPr lang="en-US" b="0">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4284641738"/>
                  </a:ext>
                </a:extLst>
              </a:tr>
              <a:tr h="914400">
                <a:tc>
                  <a:txBody>
                    <a:bodyPr/>
                    <a:lstStyle/>
                    <a:p>
                      <a:pPr algn="ctr"/>
                      <a:r>
                        <a:rPr lang="en-US" b="0">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0">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b="1">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35782392-CEAE-DEA9-2390-D39668B087B9}"/>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8349D212-259A-282F-6B25-342D88F4B7C3}"/>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lgn="ctr">
                        <a:buNone/>
                      </a:pPr>
                      <a:r>
                        <a:rPr lang="en-US"/>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a:t>-78</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lgn="ctr">
                        <a:buNone/>
                      </a:pPr>
                      <a:r>
                        <a:rPr lang="en-US"/>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b="1"/>
                        <a:t>-119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B816976B-9221-196A-4449-8CA6604AB904}"/>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1E4EC2EC-9423-4C73-2760-176C2F200BD7}"/>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AE4BDBCB-A582-923D-8118-B14A75C928F4}"/>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D733298E-CEE5-8CCB-DD45-7EF4A056A9B0}"/>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C91E348-1C62-D257-E4CA-F182E4A7EA14}"/>
                  </a:ext>
                </a:extLst>
              </p:cNvPr>
              <p:cNvSpPr txBox="1"/>
              <p:nvPr/>
            </p:nvSpPr>
            <p:spPr>
              <a:xfrm>
                <a:off x="4247444" y="5696268"/>
                <a:ext cx="5366456" cy="369332"/>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CA" i="1">
                          <a:latin typeface="Cambria Math" panose="02040503050406030204" pitchFamily="18" charset="0"/>
                        </a:rPr>
                        <m:t>(77×1)+(80×−1)+(72×−2)+(14×2)=</m:t>
                      </m:r>
                      <m:r>
                        <a:rPr lang="en-CA" b="1" i="1">
                          <a:latin typeface="Cambria Math" panose="02040503050406030204" pitchFamily="18" charset="0"/>
                        </a:rPr>
                        <m:t>−</m:t>
                      </m:r>
                      <m:r>
                        <a:rPr lang="en-CA" b="1" i="1">
                          <a:latin typeface="Cambria Math" panose="02040503050406030204" pitchFamily="18" charset="0"/>
                        </a:rPr>
                        <m:t>𝟏𝟏𝟗</m:t>
                      </m:r>
                    </m:oMath>
                  </m:oMathPara>
                </a14:m>
                <a:endParaRPr lang="en-CA" b="1"/>
              </a:p>
            </p:txBody>
          </p:sp>
        </mc:Choice>
        <mc:Fallback>
          <p:sp>
            <p:nvSpPr>
              <p:cNvPr id="4" name="TextBox 3">
                <a:extLst>
                  <a:ext uri="{FF2B5EF4-FFF2-40B4-BE49-F238E27FC236}">
                    <a16:creationId xmlns:a16="http://schemas.microsoft.com/office/drawing/2014/main" id="{CC91E348-1C62-D257-E4CA-F182E4A7EA14}"/>
                  </a:ext>
                </a:extLst>
              </p:cNvPr>
              <p:cNvSpPr txBox="1">
                <a:spLocks noRot="1" noChangeAspect="1" noMove="1" noResize="1" noEditPoints="1" noAdjustHandles="1" noChangeArrowheads="1" noChangeShapeType="1" noTextEdit="1"/>
              </p:cNvSpPr>
              <p:nvPr/>
            </p:nvSpPr>
            <p:spPr>
              <a:xfrm>
                <a:off x="4247444" y="5696268"/>
                <a:ext cx="5366456" cy="369332"/>
              </a:xfrm>
              <a:prstGeom prst="rect">
                <a:avLst/>
              </a:prstGeom>
              <a:blipFill>
                <a:blip r:embed="rId2"/>
                <a:stretch>
                  <a:fillRect l="-341" b="-63934"/>
                </a:stretch>
              </a:blipFill>
            </p:spPr>
            <p:txBody>
              <a:bodyPr/>
              <a:lstStyle/>
              <a:p>
                <a:r>
                  <a:rPr lang="en-US">
                    <a:noFill/>
                  </a:rPr>
                  <a:t> </a:t>
                </a:r>
              </a:p>
            </p:txBody>
          </p:sp>
        </mc:Fallback>
      </mc:AlternateContent>
    </p:spTree>
    <p:extLst>
      <p:ext uri="{BB962C8B-B14F-4D97-AF65-F5344CB8AC3E}">
        <p14:creationId xmlns:p14="http://schemas.microsoft.com/office/powerpoint/2010/main" val="354988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5C550-6C10-23B0-860F-C355C2176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654D3-8A3D-0798-D67C-A0406ECDD9B6}"/>
              </a:ext>
            </a:extLst>
          </p:cNvPr>
          <p:cNvSpPr>
            <a:spLocks noGrp="1"/>
          </p:cNvSpPr>
          <p:nvPr>
            <p:ph type="title"/>
          </p:nvPr>
        </p:nvSpPr>
        <p:spPr>
          <a:xfrm>
            <a:off x="34588" y="-3273"/>
            <a:ext cx="3290887" cy="2452687"/>
          </a:xfrm>
        </p:spPr>
        <p:txBody>
          <a:bodyPr anchor="ctr">
            <a:normAutofit/>
          </a:bodyPr>
          <a:lstStyle/>
          <a:p>
            <a:r>
              <a:rPr lang="en-US" sz="3600"/>
              <a:t>Sobel Edge Detector</a:t>
            </a:r>
          </a:p>
        </p:txBody>
      </p:sp>
      <p:sp>
        <p:nvSpPr>
          <p:cNvPr id="6" name="Slide Number Placeholder 5">
            <a:extLst>
              <a:ext uri="{FF2B5EF4-FFF2-40B4-BE49-F238E27FC236}">
                <a16:creationId xmlns:a16="http://schemas.microsoft.com/office/drawing/2014/main" id="{4572CAEF-52C0-20CB-F0EA-B20FD8F71B11}"/>
              </a:ext>
            </a:extLst>
          </p:cNvPr>
          <p:cNvSpPr>
            <a:spLocks noGrp="1"/>
          </p:cNvSpPr>
          <p:nvPr>
            <p:ph type="sldNum" sz="quarter" idx="12"/>
          </p:nvPr>
        </p:nvSpPr>
        <p:spPr/>
        <p:txBody>
          <a:bodyPr/>
          <a:lstStyle/>
          <a:p>
            <a:fld id="{064BF4C3-63E4-3245-90A0-0511F51DC25F}" type="slidenum">
              <a:rPr lang="en-US" smtClean="0"/>
              <a:t>18</a:t>
            </a:fld>
            <a:endParaRPr lang="en-US"/>
          </a:p>
        </p:txBody>
      </p:sp>
      <p:pic>
        <p:nvPicPr>
          <p:cNvPr id="5" name="Picture 4" descr="A large building with towers and a statue with Notre-Dame Basilica in the background&#10;&#10;AI-generated content may be incorrect.">
            <a:extLst>
              <a:ext uri="{FF2B5EF4-FFF2-40B4-BE49-F238E27FC236}">
                <a16:creationId xmlns:a16="http://schemas.microsoft.com/office/drawing/2014/main" id="{84EDE6E2-9C40-EBB5-3E93-5A447D96C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87" y="2442487"/>
            <a:ext cx="3912225" cy="2880000"/>
          </a:xfrm>
          <a:prstGeom prst="rect">
            <a:avLst/>
          </a:prstGeom>
        </p:spPr>
      </p:pic>
      <p:graphicFrame>
        <p:nvGraphicFramePr>
          <p:cNvPr id="9" name="Table 8">
            <a:extLst>
              <a:ext uri="{FF2B5EF4-FFF2-40B4-BE49-F238E27FC236}">
                <a16:creationId xmlns:a16="http://schemas.microsoft.com/office/drawing/2014/main" id="{CF99B230-2461-6507-A180-668AF88B2877}"/>
              </a:ext>
            </a:extLst>
          </p:cNvPr>
          <p:cNvGraphicFramePr>
            <a:graphicFrameLocks noGrp="1"/>
          </p:cNvGraphicFramePr>
          <p:nvPr/>
        </p:nvGraphicFramePr>
        <p:xfrm>
          <a:off x="4808626" y="477368"/>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62908395"/>
                    </a:ext>
                  </a:extLst>
                </a:gridCol>
                <a:gridCol w="720000">
                  <a:extLst>
                    <a:ext uri="{9D8B030D-6E8A-4147-A177-3AD203B41FA5}">
                      <a16:colId xmlns:a16="http://schemas.microsoft.com/office/drawing/2014/main" val="3378163393"/>
                    </a:ext>
                  </a:extLst>
                </a:gridCol>
                <a:gridCol w="720000">
                  <a:extLst>
                    <a:ext uri="{9D8B030D-6E8A-4147-A177-3AD203B41FA5}">
                      <a16:colId xmlns:a16="http://schemas.microsoft.com/office/drawing/2014/main" val="3154298971"/>
                    </a:ext>
                  </a:extLst>
                </a:gridCol>
              </a:tblGrid>
              <a:tr h="720000">
                <a:tc>
                  <a:txBody>
                    <a:bodyPr/>
                    <a:lstStyle/>
                    <a:p>
                      <a:pPr algn="ctr"/>
                      <a:r>
                        <a:rPr lang="en-CA"/>
                        <a:t>-1</a:t>
                      </a:r>
                    </a:p>
                  </a:txBody>
                  <a:tcPr anchor="ctr"/>
                </a:tc>
                <a:tc>
                  <a:txBody>
                    <a:bodyPr/>
                    <a:lstStyle/>
                    <a:p>
                      <a:pPr algn="ctr"/>
                      <a:r>
                        <a:rPr lang="en-CA"/>
                        <a:t>0</a:t>
                      </a:r>
                    </a:p>
                  </a:txBody>
                  <a:tcPr anchor="ctr"/>
                </a:tc>
                <a:tc>
                  <a:txBody>
                    <a:bodyPr/>
                    <a:lstStyle/>
                    <a:p>
                      <a:pPr algn="ctr"/>
                      <a:r>
                        <a:rPr lang="en-CA"/>
                        <a:t>1</a:t>
                      </a:r>
                    </a:p>
                  </a:txBody>
                  <a:tcPr anchor="ctr"/>
                </a:tc>
                <a:extLst>
                  <a:ext uri="{0D108BD9-81ED-4DB2-BD59-A6C34878D82A}">
                    <a16:rowId xmlns:a16="http://schemas.microsoft.com/office/drawing/2014/main" val="2345688679"/>
                  </a:ext>
                </a:extLst>
              </a:tr>
              <a:tr h="720000">
                <a:tc>
                  <a:txBody>
                    <a:bodyPr/>
                    <a:lstStyle/>
                    <a:p>
                      <a:pPr algn="ctr"/>
                      <a:r>
                        <a:rPr lang="en-CA"/>
                        <a:t>-2</a:t>
                      </a:r>
                    </a:p>
                  </a:txBody>
                  <a:tcPr anchor="ctr"/>
                </a:tc>
                <a:tc>
                  <a:txBody>
                    <a:bodyPr/>
                    <a:lstStyle/>
                    <a:p>
                      <a:pPr algn="ctr"/>
                      <a:r>
                        <a:rPr lang="en-CA"/>
                        <a:t>0</a:t>
                      </a:r>
                    </a:p>
                  </a:txBody>
                  <a:tcPr anchor="ctr"/>
                </a:tc>
                <a:tc>
                  <a:txBody>
                    <a:bodyPr/>
                    <a:lstStyle/>
                    <a:p>
                      <a:pPr algn="ctr"/>
                      <a:r>
                        <a:rPr lang="en-CA"/>
                        <a:t>2</a:t>
                      </a:r>
                    </a:p>
                  </a:txBody>
                  <a:tcPr anchor="ctr"/>
                </a:tc>
                <a:extLst>
                  <a:ext uri="{0D108BD9-81ED-4DB2-BD59-A6C34878D82A}">
                    <a16:rowId xmlns:a16="http://schemas.microsoft.com/office/drawing/2014/main" val="208760543"/>
                  </a:ext>
                </a:extLst>
              </a:tr>
              <a:tr h="720000">
                <a:tc>
                  <a:txBody>
                    <a:bodyPr/>
                    <a:lstStyle/>
                    <a:p>
                      <a:pPr algn="ctr"/>
                      <a:r>
                        <a:rPr lang="en-CA"/>
                        <a:t>-1</a:t>
                      </a:r>
                    </a:p>
                  </a:txBody>
                  <a:tcPr anchor="ctr"/>
                </a:tc>
                <a:tc>
                  <a:txBody>
                    <a:bodyPr/>
                    <a:lstStyle/>
                    <a:p>
                      <a:pPr algn="ctr"/>
                      <a:r>
                        <a:rPr lang="en-CA"/>
                        <a:t>0</a:t>
                      </a:r>
                    </a:p>
                  </a:txBody>
                  <a:tcPr anchor="ctr"/>
                </a:tc>
                <a:tc>
                  <a:txBody>
                    <a:bodyPr/>
                    <a:lstStyle/>
                    <a:p>
                      <a:pPr algn="ctr"/>
                      <a:r>
                        <a:rPr lang="en-CA"/>
                        <a:t>1</a:t>
                      </a:r>
                    </a:p>
                  </a:txBody>
                  <a:tcPr anchor="ctr"/>
                </a:tc>
                <a:extLst>
                  <a:ext uri="{0D108BD9-81ED-4DB2-BD59-A6C34878D82A}">
                    <a16:rowId xmlns:a16="http://schemas.microsoft.com/office/drawing/2014/main" val="3559138034"/>
                  </a:ext>
                </a:extLst>
              </a:tr>
            </a:tbl>
          </a:graphicData>
        </a:graphic>
      </p:graphicFrame>
      <p:pic>
        <p:nvPicPr>
          <p:cNvPr id="11" name="Picture 10" descr="A black and white image of a building&#10;&#10;AI-generated content may be incorrect.">
            <a:extLst>
              <a:ext uri="{FF2B5EF4-FFF2-40B4-BE49-F238E27FC236}">
                <a16:creationId xmlns:a16="http://schemas.microsoft.com/office/drawing/2014/main" id="{8957799E-56FD-7E84-DC80-5182A85CE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824" y="263236"/>
            <a:ext cx="3912226" cy="2880000"/>
          </a:xfrm>
          <a:prstGeom prst="rect">
            <a:avLst/>
          </a:prstGeom>
        </p:spPr>
      </p:pic>
      <p:pic>
        <p:nvPicPr>
          <p:cNvPr id="12" name="Picture 11" descr="A black and white image of a building&#10;&#10;AI-generated content may be incorrect.">
            <a:extLst>
              <a:ext uri="{FF2B5EF4-FFF2-40B4-BE49-F238E27FC236}">
                <a16:creationId xmlns:a16="http://schemas.microsoft.com/office/drawing/2014/main" id="{405F4849-F28A-2752-6F27-034DA024D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824" y="3309793"/>
            <a:ext cx="3912226" cy="2880000"/>
          </a:xfrm>
          <a:prstGeom prst="rect">
            <a:avLst/>
          </a:prstGeom>
        </p:spPr>
      </p:pic>
      <p:graphicFrame>
        <p:nvGraphicFramePr>
          <p:cNvPr id="17" name="Table 16">
            <a:extLst>
              <a:ext uri="{FF2B5EF4-FFF2-40B4-BE49-F238E27FC236}">
                <a16:creationId xmlns:a16="http://schemas.microsoft.com/office/drawing/2014/main" id="{6E4E2F9E-E2EB-CD0D-B362-3B6C00D23348}"/>
              </a:ext>
            </a:extLst>
          </p:cNvPr>
          <p:cNvGraphicFramePr>
            <a:graphicFrameLocks noGrp="1"/>
          </p:cNvGraphicFramePr>
          <p:nvPr/>
        </p:nvGraphicFramePr>
        <p:xfrm>
          <a:off x="4808626" y="3669793"/>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62908395"/>
                    </a:ext>
                  </a:extLst>
                </a:gridCol>
                <a:gridCol w="720000">
                  <a:extLst>
                    <a:ext uri="{9D8B030D-6E8A-4147-A177-3AD203B41FA5}">
                      <a16:colId xmlns:a16="http://schemas.microsoft.com/office/drawing/2014/main" val="3378163393"/>
                    </a:ext>
                  </a:extLst>
                </a:gridCol>
                <a:gridCol w="720000">
                  <a:extLst>
                    <a:ext uri="{9D8B030D-6E8A-4147-A177-3AD203B41FA5}">
                      <a16:colId xmlns:a16="http://schemas.microsoft.com/office/drawing/2014/main" val="3154298971"/>
                    </a:ext>
                  </a:extLst>
                </a:gridCol>
              </a:tblGrid>
              <a:tr h="720000">
                <a:tc>
                  <a:txBody>
                    <a:bodyPr/>
                    <a:lstStyle/>
                    <a:p>
                      <a:pPr algn="ctr"/>
                      <a:r>
                        <a:rPr lang="en-CA"/>
                        <a:t>-1</a:t>
                      </a:r>
                    </a:p>
                  </a:txBody>
                  <a:tcPr anchor="ctr"/>
                </a:tc>
                <a:tc>
                  <a:txBody>
                    <a:bodyPr/>
                    <a:lstStyle/>
                    <a:p>
                      <a:pPr algn="ctr"/>
                      <a:r>
                        <a:rPr lang="en-CA"/>
                        <a:t>-2</a:t>
                      </a:r>
                    </a:p>
                  </a:txBody>
                  <a:tcPr anchor="ctr"/>
                </a:tc>
                <a:tc>
                  <a:txBody>
                    <a:bodyPr/>
                    <a:lstStyle/>
                    <a:p>
                      <a:pPr algn="ctr"/>
                      <a:r>
                        <a:rPr lang="en-CA"/>
                        <a:t>-1</a:t>
                      </a:r>
                    </a:p>
                  </a:txBody>
                  <a:tcPr anchor="ctr"/>
                </a:tc>
                <a:extLst>
                  <a:ext uri="{0D108BD9-81ED-4DB2-BD59-A6C34878D82A}">
                    <a16:rowId xmlns:a16="http://schemas.microsoft.com/office/drawing/2014/main" val="2345688679"/>
                  </a:ext>
                </a:extLst>
              </a:tr>
              <a:tr h="720000">
                <a:tc>
                  <a:txBody>
                    <a:bodyPr/>
                    <a:lstStyle/>
                    <a:p>
                      <a:pPr algn="ctr"/>
                      <a:r>
                        <a:rPr lang="en-CA"/>
                        <a:t>0</a:t>
                      </a:r>
                    </a:p>
                  </a:txBody>
                  <a:tcPr anchor="ctr"/>
                </a:tc>
                <a:tc>
                  <a:txBody>
                    <a:bodyPr/>
                    <a:lstStyle/>
                    <a:p>
                      <a:pPr algn="ctr"/>
                      <a:r>
                        <a:rPr lang="en-CA"/>
                        <a:t>0</a:t>
                      </a:r>
                    </a:p>
                  </a:txBody>
                  <a:tcPr anchor="ctr"/>
                </a:tc>
                <a:tc>
                  <a:txBody>
                    <a:bodyPr/>
                    <a:lstStyle/>
                    <a:p>
                      <a:pPr algn="ctr"/>
                      <a:r>
                        <a:rPr lang="en-CA"/>
                        <a:t>0</a:t>
                      </a:r>
                    </a:p>
                  </a:txBody>
                  <a:tcPr anchor="ctr"/>
                </a:tc>
                <a:extLst>
                  <a:ext uri="{0D108BD9-81ED-4DB2-BD59-A6C34878D82A}">
                    <a16:rowId xmlns:a16="http://schemas.microsoft.com/office/drawing/2014/main" val="208760543"/>
                  </a:ext>
                </a:extLst>
              </a:tr>
              <a:tr h="720000">
                <a:tc>
                  <a:txBody>
                    <a:bodyPr/>
                    <a:lstStyle/>
                    <a:p>
                      <a:pPr algn="ctr"/>
                      <a:r>
                        <a:rPr lang="en-CA"/>
                        <a:t>1</a:t>
                      </a:r>
                    </a:p>
                  </a:txBody>
                  <a:tcPr anchor="ctr"/>
                </a:tc>
                <a:tc>
                  <a:txBody>
                    <a:bodyPr/>
                    <a:lstStyle/>
                    <a:p>
                      <a:pPr algn="ctr"/>
                      <a:r>
                        <a:rPr lang="en-CA"/>
                        <a:t>2</a:t>
                      </a:r>
                    </a:p>
                  </a:txBody>
                  <a:tcPr anchor="ctr"/>
                </a:tc>
                <a:tc>
                  <a:txBody>
                    <a:bodyPr/>
                    <a:lstStyle/>
                    <a:p>
                      <a:pPr algn="ctr"/>
                      <a:r>
                        <a:rPr lang="en-CA"/>
                        <a:t>1</a:t>
                      </a:r>
                    </a:p>
                  </a:txBody>
                  <a:tcPr anchor="ctr"/>
                </a:tc>
                <a:extLst>
                  <a:ext uri="{0D108BD9-81ED-4DB2-BD59-A6C34878D82A}">
                    <a16:rowId xmlns:a16="http://schemas.microsoft.com/office/drawing/2014/main" val="3559138034"/>
                  </a:ext>
                </a:extLst>
              </a:tr>
            </a:tbl>
          </a:graphicData>
        </a:graphic>
      </p:graphicFrame>
    </p:spTree>
    <p:extLst>
      <p:ext uri="{BB962C8B-B14F-4D97-AF65-F5344CB8AC3E}">
        <p14:creationId xmlns:p14="http://schemas.microsoft.com/office/powerpoint/2010/main" val="397182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98ADE-C7E2-E299-AA44-DD8DB9B06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808B8-26D1-F27D-E307-F7A918CCFE9E}"/>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E51C01D7-CFA6-3D7A-F4CF-9A80BD56617D}"/>
              </a:ext>
            </a:extLst>
          </p:cNvPr>
          <p:cNvSpPr>
            <a:spLocks noGrp="1"/>
          </p:cNvSpPr>
          <p:nvPr>
            <p:ph type="sldNum" sz="quarter" idx="12"/>
          </p:nvPr>
        </p:nvSpPr>
        <p:spPr/>
        <p:txBody>
          <a:bodyPr/>
          <a:lstStyle/>
          <a:p>
            <a:fld id="{064BF4C3-63E4-3245-90A0-0511F51DC25F}" type="slidenum">
              <a:rPr lang="en-US" smtClean="0"/>
              <a:t>19</a:t>
            </a:fld>
            <a:endParaRPr lang="en-US"/>
          </a:p>
        </p:txBody>
      </p:sp>
      <p:sp>
        <p:nvSpPr>
          <p:cNvPr id="10" name="TextBox 9">
            <a:extLst>
              <a:ext uri="{FF2B5EF4-FFF2-40B4-BE49-F238E27FC236}">
                <a16:creationId xmlns:a16="http://schemas.microsoft.com/office/drawing/2014/main" id="{245A123B-212A-6CCB-0EA8-343004844D2A}"/>
              </a:ext>
            </a:extLst>
          </p:cNvPr>
          <p:cNvSpPr txBox="1"/>
          <p:nvPr/>
        </p:nvSpPr>
        <p:spPr>
          <a:xfrm>
            <a:off x="6092876" y="4159704"/>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7" name="TextBox 6">
            <a:extLst>
              <a:ext uri="{FF2B5EF4-FFF2-40B4-BE49-F238E27FC236}">
                <a16:creationId xmlns:a16="http://schemas.microsoft.com/office/drawing/2014/main" id="{509A4E0B-A033-845C-D8B0-D7BC4FFEC35A}"/>
              </a:ext>
            </a:extLst>
          </p:cNvPr>
          <p:cNvSpPr txBox="1"/>
          <p:nvPr/>
        </p:nvSpPr>
        <p:spPr>
          <a:xfrm>
            <a:off x="4082344" y="4157051"/>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C6C41A08-07E9-6943-E26A-FB28366CEC76}"/>
              </a:ext>
            </a:extLst>
          </p:cNvPr>
          <p:cNvGraphicFramePr>
            <a:graphicFrameLocks noGrp="1"/>
          </p:cNvGraphicFramePr>
          <p:nvPr>
            <p:extLst>
              <p:ext uri="{D42A27DB-BD31-4B8C-83A1-F6EECF244321}">
                <p14:modId xmlns:p14="http://schemas.microsoft.com/office/powerpoint/2010/main" val="943882986"/>
              </p:ext>
            </p:extLst>
          </p:nvPr>
        </p:nvGraphicFramePr>
        <p:xfrm>
          <a:off x="198503" y="3150453"/>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b="1"/>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a:txBody>
                    <a:bodyPr/>
                    <a:lstStyle/>
                    <a:p>
                      <a:pPr lvl="0" algn="ctr">
                        <a:buNone/>
                      </a:pPr>
                      <a:r>
                        <a:rPr lang="en-US" b="1"/>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a:t>152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lgn="ctr">
                        <a:buNone/>
                      </a:pPr>
                      <a:r>
                        <a:rPr lang="en-US" b="1"/>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lgn="ctr">
                        <a:buNone/>
                      </a:pPr>
                      <a:r>
                        <a:rPr lang="en-US" b="1"/>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a:t>-78</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lgn="ctr">
                        <a:buNone/>
                      </a:pPr>
                      <a:r>
                        <a:rPr lang="en-US"/>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b="0"/>
                        <a:t>-119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14112424"/>
                  </a:ext>
                </a:extLst>
              </a:tr>
            </a:tbl>
          </a:graphicData>
        </a:graphic>
      </p:graphicFrame>
      <p:sp>
        <p:nvSpPr>
          <p:cNvPr id="15" name="TextBox 14">
            <a:extLst>
              <a:ext uri="{FF2B5EF4-FFF2-40B4-BE49-F238E27FC236}">
                <a16:creationId xmlns:a16="http://schemas.microsoft.com/office/drawing/2014/main" id="{3ECFE2F9-24DC-D071-EC07-EB4689C609C2}"/>
              </a:ext>
            </a:extLst>
          </p:cNvPr>
          <p:cNvSpPr txBox="1"/>
          <p:nvPr/>
        </p:nvSpPr>
        <p:spPr>
          <a:xfrm>
            <a:off x="4085344" y="4149378"/>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Max Pooling</a:t>
            </a:r>
          </a:p>
        </p:txBody>
      </p:sp>
      <p:sp>
        <p:nvSpPr>
          <p:cNvPr id="16" name="TextBox 15">
            <a:extLst>
              <a:ext uri="{FF2B5EF4-FFF2-40B4-BE49-F238E27FC236}">
                <a16:creationId xmlns:a16="http://schemas.microsoft.com/office/drawing/2014/main" id="{9201B480-8D50-13DA-2E70-7803D8B5552A}"/>
              </a:ext>
            </a:extLst>
          </p:cNvPr>
          <p:cNvSpPr txBox="1"/>
          <p:nvPr/>
        </p:nvSpPr>
        <p:spPr>
          <a:xfrm>
            <a:off x="429024" y="2779058"/>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p:graphicFrame>
        <p:nvGraphicFramePr>
          <p:cNvPr id="5" name="Table 4">
            <a:extLst>
              <a:ext uri="{FF2B5EF4-FFF2-40B4-BE49-F238E27FC236}">
                <a16:creationId xmlns:a16="http://schemas.microsoft.com/office/drawing/2014/main" id="{82D23D45-688F-782B-43D5-EE308F6CBD16}"/>
              </a:ext>
            </a:extLst>
          </p:cNvPr>
          <p:cNvGraphicFramePr>
            <a:graphicFrameLocks noGrp="1"/>
          </p:cNvGraphicFramePr>
          <p:nvPr>
            <p:extLst>
              <p:ext uri="{D42A27DB-BD31-4B8C-83A1-F6EECF244321}">
                <p14:modId xmlns:p14="http://schemas.microsoft.com/office/powerpoint/2010/main" val="922902791"/>
              </p:ext>
            </p:extLst>
          </p:nvPr>
        </p:nvGraphicFramePr>
        <p:xfrm>
          <a:off x="7071848" y="3172870"/>
          <a:ext cx="3837013" cy="2817183"/>
        </p:xfrm>
        <a:graphic>
          <a:graphicData uri="http://schemas.openxmlformats.org/drawingml/2006/table">
            <a:tbl>
              <a:tblPr bandRow="1">
                <a:tableStyleId>{5C22544A-7EE6-4342-B048-85BDC9FD1C3A}</a:tableStyleId>
              </a:tblPr>
              <a:tblGrid>
                <a:gridCol w="1953905">
                  <a:extLst>
                    <a:ext uri="{9D8B030D-6E8A-4147-A177-3AD203B41FA5}">
                      <a16:colId xmlns:a16="http://schemas.microsoft.com/office/drawing/2014/main" val="1721945503"/>
                    </a:ext>
                  </a:extLst>
                </a:gridCol>
                <a:gridCol w="1883108">
                  <a:extLst>
                    <a:ext uri="{9D8B030D-6E8A-4147-A177-3AD203B41FA5}">
                      <a16:colId xmlns:a16="http://schemas.microsoft.com/office/drawing/2014/main" val="529821084"/>
                    </a:ext>
                  </a:extLst>
                </a:gridCol>
              </a:tblGrid>
              <a:tr h="1331194">
                <a:tc>
                  <a:txBody>
                    <a:bodyPr/>
                    <a:lstStyle/>
                    <a:p>
                      <a:pPr algn="ctr" rtl="0" fontAlgn="base">
                        <a:lnSpc>
                          <a:spcPts val="1171"/>
                        </a:lnSpc>
                        <a:buNone/>
                      </a:pPr>
                      <a:r>
                        <a:rPr lang="en-US" sz="1800" b="1" i="0">
                          <a:solidFill>
                            <a:srgbClr val="000000"/>
                          </a:solidFill>
                          <a:effectLst/>
                          <a:latin typeface="Aptos"/>
                        </a:rPr>
                        <a:t>39</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4508141"/>
                  </a:ext>
                </a:extLst>
              </a:tr>
              <a:tr h="1485989">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760051"/>
                  </a:ext>
                </a:extLst>
              </a:tr>
            </a:tbl>
          </a:graphicData>
        </a:graphic>
      </p:graphicFrame>
      <p:sp>
        <p:nvSpPr>
          <p:cNvPr id="9" name="TextBox 8">
            <a:extLst>
              <a:ext uri="{FF2B5EF4-FFF2-40B4-BE49-F238E27FC236}">
                <a16:creationId xmlns:a16="http://schemas.microsoft.com/office/drawing/2014/main" id="{F5544B69-57CF-D230-C09B-08080500E298}"/>
              </a:ext>
            </a:extLst>
          </p:cNvPr>
          <p:cNvSpPr txBox="1"/>
          <p:nvPr/>
        </p:nvSpPr>
        <p:spPr>
          <a:xfrm>
            <a:off x="7363865" y="2548538"/>
            <a:ext cx="302238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t>Pooling Layer</a:t>
            </a:r>
          </a:p>
        </p:txBody>
      </p:sp>
    </p:spTree>
    <p:extLst>
      <p:ext uri="{BB962C8B-B14F-4D97-AF65-F5344CB8AC3E}">
        <p14:creationId xmlns:p14="http://schemas.microsoft.com/office/powerpoint/2010/main" val="24181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1E2FA-F08B-E6F3-3301-C61CEF15A183}"/>
              </a:ext>
            </a:extLst>
          </p:cNvPr>
          <p:cNvSpPr>
            <a:spLocks noGrp="1"/>
          </p:cNvSpPr>
          <p:nvPr>
            <p:ph type="ctrTitle"/>
          </p:nvPr>
        </p:nvSpPr>
        <p:spPr>
          <a:xfrm>
            <a:off x="639694" y="639520"/>
            <a:ext cx="7817069" cy="1719072"/>
          </a:xfrm>
        </p:spPr>
        <p:txBody>
          <a:bodyPr vert="horz" lIns="91440" tIns="45720" rIns="91440" bIns="45720" rtlCol="0" anchor="b">
            <a:normAutofit/>
          </a:bodyPr>
          <a:lstStyle/>
          <a:p>
            <a:pPr algn="l"/>
            <a:r>
              <a:rPr lang="en-US" sz="3800" kern="1200">
                <a:solidFill>
                  <a:schemeClr val="tx1"/>
                </a:solidFill>
                <a:latin typeface="+mj-lt"/>
                <a:ea typeface="+mj-ea"/>
                <a:cs typeface="+mj-cs"/>
              </a:rPr>
              <a:t>Deep Learning in Biomedical Imaging</a:t>
            </a:r>
          </a:p>
        </p:txBody>
      </p:sp>
      <p:sp>
        <p:nvSpPr>
          <p:cNvPr id="3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D55CB56-CB62-0BEB-A9C8-CD325CFAF380}"/>
              </a:ext>
            </a:extLst>
          </p:cNvPr>
          <p:cNvSpPr>
            <a:spLocks noGrp="1"/>
          </p:cNvSpPr>
          <p:nvPr>
            <p:ph type="subTitle" idx="1"/>
          </p:nvPr>
        </p:nvSpPr>
        <p:spPr>
          <a:xfrm>
            <a:off x="639694" y="2807208"/>
            <a:ext cx="9872892" cy="3549142"/>
          </a:xfrm>
        </p:spPr>
        <p:txBody>
          <a:bodyPr vert="horz" lIns="91440" tIns="45720" rIns="91440" bIns="45720" rtlCol="0" anchor="t">
            <a:normAutofit/>
          </a:bodyPr>
          <a:lstStyle/>
          <a:p>
            <a:pPr algn="l" fontAlgn="base"/>
            <a:r>
              <a:rPr lang="en-US" sz="1800" b="0" i="0" u="none" strike="noStrike">
                <a:effectLst/>
              </a:rPr>
              <a:t>Adrian D.C. Chan, PhD, </a:t>
            </a:r>
            <a:r>
              <a:rPr lang="en-US" sz="1800" err="1"/>
              <a:t>PEng</a:t>
            </a:r>
            <a:r>
              <a:rPr lang="en-US" sz="1800"/>
              <a:t>,     </a:t>
            </a:r>
            <a:r>
              <a:rPr lang="en-US" sz="1800" b="0" i="0" u="none" strike="noStrike">
                <a:effectLst/>
              </a:rPr>
              <a:t>FCMBES, 3M Teaching Fellow</a:t>
            </a:r>
            <a:r>
              <a:rPr lang="en-US" sz="1800" b="0" i="0">
                <a:effectLst/>
              </a:rPr>
              <a:t>​</a:t>
            </a:r>
            <a:endParaRPr lang="en-US" sz="1800"/>
          </a:p>
          <a:p>
            <a:pPr algn="l" fontAlgn="base"/>
            <a:r>
              <a:rPr lang="en-US" sz="1800" b="0" i="0" u="none" strike="noStrike">
                <a:effectLst/>
              </a:rPr>
              <a:t>Youssef Megahed, </a:t>
            </a:r>
            <a:r>
              <a:rPr lang="en-US" sz="1800" b="0" i="0" u="none" strike="noStrike" err="1">
                <a:effectLst/>
              </a:rPr>
              <a:t>MASc</a:t>
            </a:r>
            <a:r>
              <a:rPr lang="en-US" sz="1800" b="0" i="0" u="none" strike="noStrike">
                <a:effectLst/>
              </a:rPr>
              <a:t> Data Science</a:t>
            </a:r>
            <a:r>
              <a:rPr lang="en-US" sz="1800"/>
              <a:t>,</a:t>
            </a:r>
            <a:r>
              <a:rPr lang="en-US" sz="1800" b="0" i="0" u="none" strike="noStrike">
                <a:effectLst/>
              </a:rPr>
              <a:t> Analytics</a:t>
            </a:r>
            <a:r>
              <a:rPr lang="en-US" sz="1800"/>
              <a:t>,</a:t>
            </a:r>
            <a:r>
              <a:rPr lang="en-US" sz="1800" b="0" i="0" u="none" strike="noStrike">
                <a:effectLst/>
              </a:rPr>
              <a:t> and Artificial Intelligence</a:t>
            </a:r>
            <a:r>
              <a:rPr lang="en-US" sz="1800"/>
              <a:t> (student</a:t>
            </a:r>
            <a:r>
              <a:rPr lang="en-US" sz="1800" b="0" i="0">
                <a:effectLst/>
              </a:rPr>
              <a:t>​​</a:t>
            </a:r>
            <a:r>
              <a:rPr lang="en-US" sz="1800"/>
              <a:t>)</a:t>
            </a:r>
            <a:endParaRPr lang="en-US" sz="1800" b="0" i="0">
              <a:effectLst/>
            </a:endParaRPr>
          </a:p>
          <a:p>
            <a:pPr algn="l" fontAlgn="base"/>
            <a:r>
              <a:rPr lang="en-US" sz="1800" b="0" i="0" u="none" strike="noStrike">
                <a:effectLst/>
              </a:rPr>
              <a:t>Atallah Madi, </a:t>
            </a:r>
            <a:r>
              <a:rPr lang="en-US" sz="1800" b="0" i="0" u="none" strike="noStrike" err="1">
                <a:effectLst/>
              </a:rPr>
              <a:t>MASc</a:t>
            </a:r>
            <a:r>
              <a:rPr lang="en-US" sz="1800" b="0" i="0" u="none" strike="noStrike">
                <a:effectLst/>
              </a:rPr>
              <a:t> Electrical &amp; Computer Engineering</a:t>
            </a:r>
            <a:r>
              <a:rPr lang="en-US" sz="1800" b="0" i="0">
                <a:effectLst/>
              </a:rPr>
              <a:t>​</a:t>
            </a:r>
            <a:r>
              <a:rPr lang="en-US" sz="1800"/>
              <a:t> with Data Science Specialization (student)</a:t>
            </a:r>
            <a:endParaRPr lang="en-US" sz="1800" b="0" i="0">
              <a:effectLst/>
            </a:endParaRPr>
          </a:p>
          <a:p>
            <a:pPr algn="l" fontAlgn="base"/>
            <a:r>
              <a:rPr lang="en-US" sz="1800" b="0" i="0" u="none" strike="noStrike">
                <a:effectLst/>
              </a:rPr>
              <a:t>Saleh Abou-Alwan, </a:t>
            </a:r>
            <a:r>
              <a:rPr lang="en-US" sz="1800" b="0" i="0" u="none" strike="noStrike" err="1">
                <a:effectLst/>
              </a:rPr>
              <a:t>MASc</a:t>
            </a:r>
            <a:r>
              <a:rPr lang="en-US" sz="1800" b="0" i="0" u="none" strike="noStrike">
                <a:effectLst/>
              </a:rPr>
              <a:t>  Biomedical Engineering with Data Science </a:t>
            </a:r>
            <a:r>
              <a:rPr lang="en-US" sz="1800"/>
              <a:t>Specialization (student)</a:t>
            </a:r>
            <a:endParaRPr lang="en-US" sz="1800" b="0" i="0">
              <a:effectLst/>
            </a:endParaRPr>
          </a:p>
          <a:p>
            <a:pPr algn="l"/>
            <a:endParaRPr lang="en-US" sz="1200"/>
          </a:p>
        </p:txBody>
      </p:sp>
      <p:sp>
        <p:nvSpPr>
          <p:cNvPr id="6" name="Slide Number Placeholder 5">
            <a:extLst>
              <a:ext uri="{FF2B5EF4-FFF2-40B4-BE49-F238E27FC236}">
                <a16:creationId xmlns:a16="http://schemas.microsoft.com/office/drawing/2014/main" id="{67098323-E8DF-8454-D084-4D28271F51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4BF4C3-63E4-3245-90A0-0511F51DC25F}" type="slidenum">
              <a:rPr lang="en-US" smtClean="0">
                <a:solidFill>
                  <a:schemeClr val="tx1">
                    <a:tint val="75000"/>
                  </a:schemeClr>
                </a:solidFill>
              </a:rPr>
              <a:pPr>
                <a:spcAft>
                  <a:spcPts val="600"/>
                </a:spcAft>
              </a:pPr>
              <a:t>2</a:t>
            </a:fld>
            <a:endParaRPr lang="en-US">
              <a:solidFill>
                <a:schemeClr val="tx1">
                  <a:tint val="75000"/>
                </a:schemeClr>
              </a:solidFill>
            </a:endParaRPr>
          </a:p>
        </p:txBody>
      </p:sp>
      <p:pic>
        <p:nvPicPr>
          <p:cNvPr id="5" name="Picture 4" descr="A black and white logo&#10;&#10;AI-generated content may be incorrect.">
            <a:extLst>
              <a:ext uri="{FF2B5EF4-FFF2-40B4-BE49-F238E27FC236}">
                <a16:creationId xmlns:a16="http://schemas.microsoft.com/office/drawing/2014/main" id="{FE0C026C-9F83-48AB-2948-B1EF05506A12}"/>
              </a:ext>
            </a:extLst>
          </p:cNvPr>
          <p:cNvPicPr>
            <a:picLocks noChangeAspect="1"/>
          </p:cNvPicPr>
          <p:nvPr/>
        </p:nvPicPr>
        <p:blipFill>
          <a:blip r:embed="rId2"/>
          <a:srcRect l="6845" t="29833" r="3505" b="35725"/>
          <a:stretch/>
        </p:blipFill>
        <p:spPr>
          <a:xfrm>
            <a:off x="313997" y="5219272"/>
            <a:ext cx="3991303" cy="1336779"/>
          </a:xfrm>
          <a:prstGeom prst="rect">
            <a:avLst/>
          </a:prstGeom>
        </p:spPr>
      </p:pic>
      <p:pic>
        <p:nvPicPr>
          <p:cNvPr id="2052" name="Picture 4">
            <a:extLst>
              <a:ext uri="{FF2B5EF4-FFF2-40B4-BE49-F238E27FC236}">
                <a16:creationId xmlns:a16="http://schemas.microsoft.com/office/drawing/2014/main" id="{B55078DE-E6DE-9765-E76B-4080F30F8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962" y="-490792"/>
            <a:ext cx="5000029" cy="244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6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CDD5E4-E948-AA2A-7B3F-C0C2E28B4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111D4-45C7-23FE-6274-29F27749DA36}"/>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9B5582E6-1F56-9AB5-9D58-697F9CCF7420}"/>
              </a:ext>
            </a:extLst>
          </p:cNvPr>
          <p:cNvSpPr>
            <a:spLocks noGrp="1"/>
          </p:cNvSpPr>
          <p:nvPr>
            <p:ph type="sldNum" sz="quarter" idx="12"/>
          </p:nvPr>
        </p:nvSpPr>
        <p:spPr/>
        <p:txBody>
          <a:bodyPr/>
          <a:lstStyle/>
          <a:p>
            <a:fld id="{064BF4C3-63E4-3245-90A0-0511F51DC25F}" type="slidenum">
              <a:rPr lang="en-US" smtClean="0"/>
              <a:t>20</a:t>
            </a:fld>
            <a:endParaRPr lang="en-US"/>
          </a:p>
        </p:txBody>
      </p:sp>
      <p:sp>
        <p:nvSpPr>
          <p:cNvPr id="10" name="TextBox 9">
            <a:extLst>
              <a:ext uri="{FF2B5EF4-FFF2-40B4-BE49-F238E27FC236}">
                <a16:creationId xmlns:a16="http://schemas.microsoft.com/office/drawing/2014/main" id="{0179C1F1-6EBF-8EE7-85C4-04FF3D1EBC96}"/>
              </a:ext>
            </a:extLst>
          </p:cNvPr>
          <p:cNvSpPr txBox="1"/>
          <p:nvPr/>
        </p:nvSpPr>
        <p:spPr>
          <a:xfrm>
            <a:off x="6092876" y="4159704"/>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7" name="TextBox 6">
            <a:extLst>
              <a:ext uri="{FF2B5EF4-FFF2-40B4-BE49-F238E27FC236}">
                <a16:creationId xmlns:a16="http://schemas.microsoft.com/office/drawing/2014/main" id="{177B9554-0A08-6F0A-AD8B-A0CDEE2EEE81}"/>
              </a:ext>
            </a:extLst>
          </p:cNvPr>
          <p:cNvSpPr txBox="1"/>
          <p:nvPr/>
        </p:nvSpPr>
        <p:spPr>
          <a:xfrm>
            <a:off x="4082344" y="4157051"/>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6DAF8E90-CD09-DF0C-452C-17E10FBCB698}"/>
              </a:ext>
            </a:extLst>
          </p:cNvPr>
          <p:cNvGraphicFramePr>
            <a:graphicFrameLocks noGrp="1"/>
          </p:cNvGraphicFramePr>
          <p:nvPr>
            <p:extLst>
              <p:ext uri="{D42A27DB-BD31-4B8C-83A1-F6EECF244321}">
                <p14:modId xmlns:p14="http://schemas.microsoft.com/office/powerpoint/2010/main" val="2075538836"/>
              </p:ext>
            </p:extLst>
          </p:nvPr>
        </p:nvGraphicFramePr>
        <p:xfrm>
          <a:off x="198503" y="3150453"/>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b="0"/>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1"/>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1"/>
                        <a:t>152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3702299866"/>
                  </a:ext>
                </a:extLst>
              </a:tr>
              <a:tr h="790633">
                <a:tc>
                  <a:txBody>
                    <a:bodyPr/>
                    <a:lstStyle/>
                    <a:p>
                      <a:pPr lvl="0" algn="ctr">
                        <a:buNone/>
                      </a:pPr>
                      <a:r>
                        <a:rPr lang="en-US" b="0"/>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1"/>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1"/>
                        <a:t>-78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815196601"/>
                  </a:ext>
                </a:extLst>
              </a:tr>
              <a:tr h="790633">
                <a:tc>
                  <a:txBody>
                    <a:bodyPr/>
                    <a:lstStyle/>
                    <a:p>
                      <a:pPr lvl="0" algn="ctr">
                        <a:buNone/>
                      </a:pPr>
                      <a:r>
                        <a:rPr lang="en-US"/>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b="0"/>
                        <a:t>-119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14112424"/>
                  </a:ext>
                </a:extLst>
              </a:tr>
            </a:tbl>
          </a:graphicData>
        </a:graphic>
      </p:graphicFrame>
      <p:sp>
        <p:nvSpPr>
          <p:cNvPr id="15" name="TextBox 14">
            <a:extLst>
              <a:ext uri="{FF2B5EF4-FFF2-40B4-BE49-F238E27FC236}">
                <a16:creationId xmlns:a16="http://schemas.microsoft.com/office/drawing/2014/main" id="{E5436AA7-1B0F-3627-BB12-C9BCFF3E5CDD}"/>
              </a:ext>
            </a:extLst>
          </p:cNvPr>
          <p:cNvSpPr txBox="1"/>
          <p:nvPr/>
        </p:nvSpPr>
        <p:spPr>
          <a:xfrm>
            <a:off x="4085344" y="4149378"/>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Max Pooling</a:t>
            </a:r>
          </a:p>
        </p:txBody>
      </p:sp>
      <p:sp>
        <p:nvSpPr>
          <p:cNvPr id="16" name="TextBox 15">
            <a:extLst>
              <a:ext uri="{FF2B5EF4-FFF2-40B4-BE49-F238E27FC236}">
                <a16:creationId xmlns:a16="http://schemas.microsoft.com/office/drawing/2014/main" id="{E329434C-B4DE-7CBE-8FD9-4D56C864DF07}"/>
              </a:ext>
            </a:extLst>
          </p:cNvPr>
          <p:cNvSpPr txBox="1"/>
          <p:nvPr/>
        </p:nvSpPr>
        <p:spPr>
          <a:xfrm>
            <a:off x="429024" y="2779058"/>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p:graphicFrame>
        <p:nvGraphicFramePr>
          <p:cNvPr id="5" name="Table 4">
            <a:extLst>
              <a:ext uri="{FF2B5EF4-FFF2-40B4-BE49-F238E27FC236}">
                <a16:creationId xmlns:a16="http://schemas.microsoft.com/office/drawing/2014/main" id="{BE7B91CE-414D-BF4F-1224-9B886B26CF6E}"/>
              </a:ext>
            </a:extLst>
          </p:cNvPr>
          <p:cNvGraphicFramePr>
            <a:graphicFrameLocks noGrp="1"/>
          </p:cNvGraphicFramePr>
          <p:nvPr>
            <p:extLst>
              <p:ext uri="{D42A27DB-BD31-4B8C-83A1-F6EECF244321}">
                <p14:modId xmlns:p14="http://schemas.microsoft.com/office/powerpoint/2010/main" val="1323609042"/>
              </p:ext>
            </p:extLst>
          </p:nvPr>
        </p:nvGraphicFramePr>
        <p:xfrm>
          <a:off x="7071848" y="3172870"/>
          <a:ext cx="3837013" cy="2817183"/>
        </p:xfrm>
        <a:graphic>
          <a:graphicData uri="http://schemas.openxmlformats.org/drawingml/2006/table">
            <a:tbl>
              <a:tblPr bandRow="1">
                <a:tableStyleId>{5C22544A-7EE6-4342-B048-85BDC9FD1C3A}</a:tableStyleId>
              </a:tblPr>
              <a:tblGrid>
                <a:gridCol w="1953905">
                  <a:extLst>
                    <a:ext uri="{9D8B030D-6E8A-4147-A177-3AD203B41FA5}">
                      <a16:colId xmlns:a16="http://schemas.microsoft.com/office/drawing/2014/main" val="1721945503"/>
                    </a:ext>
                  </a:extLst>
                </a:gridCol>
                <a:gridCol w="1883108">
                  <a:extLst>
                    <a:ext uri="{9D8B030D-6E8A-4147-A177-3AD203B41FA5}">
                      <a16:colId xmlns:a16="http://schemas.microsoft.com/office/drawing/2014/main" val="529821084"/>
                    </a:ext>
                  </a:extLst>
                </a:gridCol>
              </a:tblGrid>
              <a:tr h="1331194">
                <a:tc>
                  <a:txBody>
                    <a:bodyPr/>
                    <a:lstStyle/>
                    <a:p>
                      <a:pPr algn="ctr" rtl="0" fontAlgn="base">
                        <a:lnSpc>
                          <a:spcPts val="1171"/>
                        </a:lnSpc>
                        <a:buNone/>
                      </a:pPr>
                      <a:r>
                        <a:rPr lang="en-US" sz="1800" b="0" i="0">
                          <a:solidFill>
                            <a:srgbClr val="000000"/>
                          </a:solidFill>
                          <a:effectLst/>
                          <a:latin typeface="Aptos"/>
                        </a:rPr>
                        <a:t>39</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ase">
                        <a:lnSpc>
                          <a:spcPts val="1171"/>
                        </a:lnSpc>
                        <a:buNone/>
                      </a:pPr>
                      <a:r>
                        <a:rPr lang="en-US" sz="1800" b="1" i="0">
                          <a:solidFill>
                            <a:srgbClr val="000000"/>
                          </a:solidFill>
                          <a:effectLst/>
                          <a:latin typeface="Aptos"/>
                        </a:rPr>
                        <a:t>152</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4508141"/>
                  </a:ext>
                </a:extLst>
              </a:tr>
              <a:tr h="1485989">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760051"/>
                  </a:ext>
                </a:extLst>
              </a:tr>
            </a:tbl>
          </a:graphicData>
        </a:graphic>
      </p:graphicFrame>
      <p:sp>
        <p:nvSpPr>
          <p:cNvPr id="9" name="TextBox 8">
            <a:extLst>
              <a:ext uri="{FF2B5EF4-FFF2-40B4-BE49-F238E27FC236}">
                <a16:creationId xmlns:a16="http://schemas.microsoft.com/office/drawing/2014/main" id="{C2DC20F6-D743-7DCA-1C05-7A4B24F7E172}"/>
              </a:ext>
            </a:extLst>
          </p:cNvPr>
          <p:cNvSpPr txBox="1"/>
          <p:nvPr/>
        </p:nvSpPr>
        <p:spPr>
          <a:xfrm>
            <a:off x="7363865" y="2548538"/>
            <a:ext cx="302238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t>Pooling Layer</a:t>
            </a:r>
          </a:p>
        </p:txBody>
      </p:sp>
    </p:spTree>
    <p:extLst>
      <p:ext uri="{BB962C8B-B14F-4D97-AF65-F5344CB8AC3E}">
        <p14:creationId xmlns:p14="http://schemas.microsoft.com/office/powerpoint/2010/main" val="17023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4BB1B5-93FC-7F21-74C7-82C4AA813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CBEB8-147A-FD70-A6C7-A64BF4A9CBCA}"/>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E8FEA67F-21EA-6BD0-42C6-AD53DA075ED9}"/>
              </a:ext>
            </a:extLst>
          </p:cNvPr>
          <p:cNvSpPr>
            <a:spLocks noGrp="1"/>
          </p:cNvSpPr>
          <p:nvPr>
            <p:ph type="sldNum" sz="quarter" idx="12"/>
          </p:nvPr>
        </p:nvSpPr>
        <p:spPr/>
        <p:txBody>
          <a:bodyPr/>
          <a:lstStyle/>
          <a:p>
            <a:fld id="{064BF4C3-63E4-3245-90A0-0511F51DC25F}" type="slidenum">
              <a:rPr lang="en-US" smtClean="0"/>
              <a:t>21</a:t>
            </a:fld>
            <a:endParaRPr lang="en-US"/>
          </a:p>
        </p:txBody>
      </p:sp>
      <p:sp>
        <p:nvSpPr>
          <p:cNvPr id="10" name="TextBox 9">
            <a:extLst>
              <a:ext uri="{FF2B5EF4-FFF2-40B4-BE49-F238E27FC236}">
                <a16:creationId xmlns:a16="http://schemas.microsoft.com/office/drawing/2014/main" id="{A40B881F-64DC-D2FD-4453-9C384A3CF273}"/>
              </a:ext>
            </a:extLst>
          </p:cNvPr>
          <p:cNvSpPr txBox="1"/>
          <p:nvPr/>
        </p:nvSpPr>
        <p:spPr>
          <a:xfrm>
            <a:off x="6092876" y="4159704"/>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7" name="TextBox 6">
            <a:extLst>
              <a:ext uri="{FF2B5EF4-FFF2-40B4-BE49-F238E27FC236}">
                <a16:creationId xmlns:a16="http://schemas.microsoft.com/office/drawing/2014/main" id="{2B2BDE72-9084-5DC7-157E-8358E798D41A}"/>
              </a:ext>
            </a:extLst>
          </p:cNvPr>
          <p:cNvSpPr txBox="1"/>
          <p:nvPr/>
        </p:nvSpPr>
        <p:spPr>
          <a:xfrm>
            <a:off x="4082344" y="4157051"/>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28708C2B-BE6B-DDAC-E4F8-D7E7D8178E5C}"/>
              </a:ext>
            </a:extLst>
          </p:cNvPr>
          <p:cNvGraphicFramePr>
            <a:graphicFrameLocks noGrp="1"/>
          </p:cNvGraphicFramePr>
          <p:nvPr>
            <p:extLst>
              <p:ext uri="{D42A27DB-BD31-4B8C-83A1-F6EECF244321}">
                <p14:modId xmlns:p14="http://schemas.microsoft.com/office/powerpoint/2010/main" val="1998052272"/>
              </p:ext>
            </p:extLst>
          </p:nvPr>
        </p:nvGraphicFramePr>
        <p:xfrm>
          <a:off x="198503" y="3150453"/>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b="0"/>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0"/>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lgn="ctr">
                        <a:buNone/>
                      </a:pPr>
                      <a:r>
                        <a:rPr lang="en-US" b="0"/>
                        <a:t>152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02299866"/>
                  </a:ext>
                </a:extLst>
              </a:tr>
              <a:tr h="790633">
                <a:tc>
                  <a:txBody>
                    <a:bodyPr/>
                    <a:lstStyle/>
                    <a:p>
                      <a:pPr lvl="0" algn="ctr">
                        <a:buNone/>
                      </a:pPr>
                      <a:r>
                        <a:rPr lang="en-US" b="1"/>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lgn="ctr">
                        <a:buNone/>
                      </a:pPr>
                      <a:r>
                        <a:rPr lang="en-US" b="1"/>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0"/>
                        <a:t>-78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815196601"/>
                  </a:ext>
                </a:extLst>
              </a:tr>
              <a:tr h="790633">
                <a:tc>
                  <a:txBody>
                    <a:bodyPr/>
                    <a:lstStyle/>
                    <a:p>
                      <a:pPr lvl="0" algn="ctr">
                        <a:buNone/>
                      </a:pPr>
                      <a:r>
                        <a:rPr lang="en-US" b="1"/>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lgn="ctr">
                        <a:buNone/>
                      </a:pPr>
                      <a:r>
                        <a:rPr lang="en-US" b="1"/>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0"/>
                        <a:t>-119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14112424"/>
                  </a:ext>
                </a:extLst>
              </a:tr>
            </a:tbl>
          </a:graphicData>
        </a:graphic>
      </p:graphicFrame>
      <p:sp>
        <p:nvSpPr>
          <p:cNvPr id="15" name="TextBox 14">
            <a:extLst>
              <a:ext uri="{FF2B5EF4-FFF2-40B4-BE49-F238E27FC236}">
                <a16:creationId xmlns:a16="http://schemas.microsoft.com/office/drawing/2014/main" id="{D25D99E3-76C8-9FA1-1FCB-622F460791D9}"/>
              </a:ext>
            </a:extLst>
          </p:cNvPr>
          <p:cNvSpPr txBox="1"/>
          <p:nvPr/>
        </p:nvSpPr>
        <p:spPr>
          <a:xfrm>
            <a:off x="4085344" y="4149378"/>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Max Pooling</a:t>
            </a:r>
          </a:p>
        </p:txBody>
      </p:sp>
      <p:sp>
        <p:nvSpPr>
          <p:cNvPr id="16" name="TextBox 15">
            <a:extLst>
              <a:ext uri="{FF2B5EF4-FFF2-40B4-BE49-F238E27FC236}">
                <a16:creationId xmlns:a16="http://schemas.microsoft.com/office/drawing/2014/main" id="{06BFC900-5437-A036-17C3-F54FE262B7F0}"/>
              </a:ext>
            </a:extLst>
          </p:cNvPr>
          <p:cNvSpPr txBox="1"/>
          <p:nvPr/>
        </p:nvSpPr>
        <p:spPr>
          <a:xfrm>
            <a:off x="429024" y="2779058"/>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p:graphicFrame>
        <p:nvGraphicFramePr>
          <p:cNvPr id="5" name="Table 4">
            <a:extLst>
              <a:ext uri="{FF2B5EF4-FFF2-40B4-BE49-F238E27FC236}">
                <a16:creationId xmlns:a16="http://schemas.microsoft.com/office/drawing/2014/main" id="{F9BEC12E-DED1-8E67-9A05-F46320034EBB}"/>
              </a:ext>
            </a:extLst>
          </p:cNvPr>
          <p:cNvGraphicFramePr>
            <a:graphicFrameLocks noGrp="1"/>
          </p:cNvGraphicFramePr>
          <p:nvPr>
            <p:extLst>
              <p:ext uri="{D42A27DB-BD31-4B8C-83A1-F6EECF244321}">
                <p14:modId xmlns:p14="http://schemas.microsoft.com/office/powerpoint/2010/main" val="1326864876"/>
              </p:ext>
            </p:extLst>
          </p:nvPr>
        </p:nvGraphicFramePr>
        <p:xfrm>
          <a:off x="7071848" y="3172870"/>
          <a:ext cx="3837013" cy="2817183"/>
        </p:xfrm>
        <a:graphic>
          <a:graphicData uri="http://schemas.openxmlformats.org/drawingml/2006/table">
            <a:tbl>
              <a:tblPr bandRow="1">
                <a:tableStyleId>{5C22544A-7EE6-4342-B048-85BDC9FD1C3A}</a:tableStyleId>
              </a:tblPr>
              <a:tblGrid>
                <a:gridCol w="1953905">
                  <a:extLst>
                    <a:ext uri="{9D8B030D-6E8A-4147-A177-3AD203B41FA5}">
                      <a16:colId xmlns:a16="http://schemas.microsoft.com/office/drawing/2014/main" val="1721945503"/>
                    </a:ext>
                  </a:extLst>
                </a:gridCol>
                <a:gridCol w="1883108">
                  <a:extLst>
                    <a:ext uri="{9D8B030D-6E8A-4147-A177-3AD203B41FA5}">
                      <a16:colId xmlns:a16="http://schemas.microsoft.com/office/drawing/2014/main" val="529821084"/>
                    </a:ext>
                  </a:extLst>
                </a:gridCol>
              </a:tblGrid>
              <a:tr h="1331194">
                <a:tc>
                  <a:txBody>
                    <a:bodyPr/>
                    <a:lstStyle/>
                    <a:p>
                      <a:pPr algn="ctr" rtl="0" fontAlgn="base">
                        <a:lnSpc>
                          <a:spcPts val="1171"/>
                        </a:lnSpc>
                        <a:buNone/>
                      </a:pPr>
                      <a:r>
                        <a:rPr lang="en-US" sz="1800" b="0" i="0">
                          <a:solidFill>
                            <a:srgbClr val="000000"/>
                          </a:solidFill>
                          <a:effectLst/>
                          <a:latin typeface="Aptos"/>
                        </a:rPr>
                        <a:t>39</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ase">
                        <a:lnSpc>
                          <a:spcPts val="1171"/>
                        </a:lnSpc>
                        <a:buNone/>
                      </a:pPr>
                      <a:r>
                        <a:rPr lang="en-US" sz="1800" b="0" i="0">
                          <a:solidFill>
                            <a:srgbClr val="000000"/>
                          </a:solidFill>
                          <a:effectLst/>
                          <a:latin typeface="Aptos"/>
                        </a:rPr>
                        <a:t>152</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94508141"/>
                  </a:ext>
                </a:extLst>
              </a:tr>
              <a:tr h="1485989">
                <a:tc>
                  <a:txBody>
                    <a:bodyPr/>
                    <a:lstStyle/>
                    <a:p>
                      <a:pPr algn="ctr" rtl="0" fontAlgn="base">
                        <a:lnSpc>
                          <a:spcPts val="1171"/>
                        </a:lnSpc>
                        <a:buNone/>
                      </a:pPr>
                      <a:r>
                        <a:rPr lang="en-US" sz="1800" b="1" i="0">
                          <a:solidFill>
                            <a:srgbClr val="000000"/>
                          </a:solidFill>
                          <a:effectLst/>
                          <a:latin typeface="Aptos"/>
                        </a:rPr>
                        <a:t>107</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tc>
                  <a:txBody>
                    <a:bodyPr/>
                    <a:lstStyle/>
                    <a:p>
                      <a:pPr algn="ctr" rtl="0" fontAlgn="base">
                        <a:lnSpc>
                          <a:spcPts val="1171"/>
                        </a:lnSpc>
                        <a:buNone/>
                      </a:pPr>
                      <a:endParaRPr lang="en-US" sz="1800" b="0" i="0">
                        <a:solidFill>
                          <a:srgbClr val="000000"/>
                        </a:solidFill>
                        <a:effectLst/>
                        <a:latin typeface="Aptos"/>
                      </a:endParaRP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760051"/>
                  </a:ext>
                </a:extLst>
              </a:tr>
            </a:tbl>
          </a:graphicData>
        </a:graphic>
      </p:graphicFrame>
      <p:sp>
        <p:nvSpPr>
          <p:cNvPr id="9" name="TextBox 8">
            <a:extLst>
              <a:ext uri="{FF2B5EF4-FFF2-40B4-BE49-F238E27FC236}">
                <a16:creationId xmlns:a16="http://schemas.microsoft.com/office/drawing/2014/main" id="{67CE4E94-8279-BFAD-8ABD-724F17242442}"/>
              </a:ext>
            </a:extLst>
          </p:cNvPr>
          <p:cNvSpPr txBox="1"/>
          <p:nvPr/>
        </p:nvSpPr>
        <p:spPr>
          <a:xfrm>
            <a:off x="7363865" y="2548538"/>
            <a:ext cx="302238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t>Pooling Layer</a:t>
            </a:r>
          </a:p>
        </p:txBody>
      </p:sp>
    </p:spTree>
    <p:extLst>
      <p:ext uri="{BB962C8B-B14F-4D97-AF65-F5344CB8AC3E}">
        <p14:creationId xmlns:p14="http://schemas.microsoft.com/office/powerpoint/2010/main" val="152762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D9A39-945E-2B5A-9131-5F84E7D37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D52D6-8781-12D4-45D5-26BB9F10AC77}"/>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EFD0F77A-C0BE-B347-9FDE-20F7AF593F1B}"/>
              </a:ext>
            </a:extLst>
          </p:cNvPr>
          <p:cNvSpPr>
            <a:spLocks noGrp="1"/>
          </p:cNvSpPr>
          <p:nvPr>
            <p:ph type="sldNum" sz="quarter" idx="12"/>
          </p:nvPr>
        </p:nvSpPr>
        <p:spPr/>
        <p:txBody>
          <a:bodyPr/>
          <a:lstStyle/>
          <a:p>
            <a:fld id="{064BF4C3-63E4-3245-90A0-0511F51DC25F}" type="slidenum">
              <a:rPr lang="en-US" smtClean="0"/>
              <a:t>22</a:t>
            </a:fld>
            <a:endParaRPr lang="en-US"/>
          </a:p>
        </p:txBody>
      </p:sp>
      <p:sp>
        <p:nvSpPr>
          <p:cNvPr id="10" name="TextBox 9">
            <a:extLst>
              <a:ext uri="{FF2B5EF4-FFF2-40B4-BE49-F238E27FC236}">
                <a16:creationId xmlns:a16="http://schemas.microsoft.com/office/drawing/2014/main" id="{D0CEC6E3-0098-EC9B-E8B3-DC3F700CBFA6}"/>
              </a:ext>
            </a:extLst>
          </p:cNvPr>
          <p:cNvSpPr txBox="1"/>
          <p:nvPr/>
        </p:nvSpPr>
        <p:spPr>
          <a:xfrm>
            <a:off x="6092876" y="4159704"/>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7" name="TextBox 6">
            <a:extLst>
              <a:ext uri="{FF2B5EF4-FFF2-40B4-BE49-F238E27FC236}">
                <a16:creationId xmlns:a16="http://schemas.microsoft.com/office/drawing/2014/main" id="{48B9CB7F-8F4A-8093-0221-96EDC10E704E}"/>
              </a:ext>
            </a:extLst>
          </p:cNvPr>
          <p:cNvSpPr txBox="1"/>
          <p:nvPr/>
        </p:nvSpPr>
        <p:spPr>
          <a:xfrm>
            <a:off x="4082344" y="4157051"/>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3A08AC38-B5CD-854D-90DF-D58728823EE1}"/>
              </a:ext>
            </a:extLst>
          </p:cNvPr>
          <p:cNvGraphicFramePr>
            <a:graphicFrameLocks noGrp="1"/>
          </p:cNvGraphicFramePr>
          <p:nvPr>
            <p:extLst>
              <p:ext uri="{D42A27DB-BD31-4B8C-83A1-F6EECF244321}">
                <p14:modId xmlns:p14="http://schemas.microsoft.com/office/powerpoint/2010/main" val="4135522315"/>
              </p:ext>
            </p:extLst>
          </p:nvPr>
        </p:nvGraphicFramePr>
        <p:xfrm>
          <a:off x="198503" y="3150453"/>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b="0"/>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0"/>
                        <a:t>39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lgn="ctr">
                        <a:buNone/>
                      </a:pPr>
                      <a:r>
                        <a:rPr lang="en-US" b="0"/>
                        <a:t>152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02299866"/>
                  </a:ext>
                </a:extLst>
              </a:tr>
              <a:tr h="790633">
                <a:tc>
                  <a:txBody>
                    <a:bodyPr/>
                    <a:lstStyle/>
                    <a:p>
                      <a:pPr lvl="0" algn="ctr">
                        <a:buNone/>
                      </a:pPr>
                      <a:r>
                        <a:rPr lang="en-US" b="0"/>
                        <a:t>22</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1"/>
                        <a:t>-25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1"/>
                        <a:t>-78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815196601"/>
                  </a:ext>
                </a:extLst>
              </a:tr>
              <a:tr h="790633">
                <a:tc>
                  <a:txBody>
                    <a:bodyPr/>
                    <a:lstStyle/>
                    <a:p>
                      <a:pPr lvl="0" algn="ctr">
                        <a:buNone/>
                      </a:pPr>
                      <a:r>
                        <a:rPr lang="en-US" b="0"/>
                        <a:t>-19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b="1"/>
                        <a:t>107</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b="1"/>
                        <a:t>-119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1014112424"/>
                  </a:ext>
                </a:extLst>
              </a:tr>
            </a:tbl>
          </a:graphicData>
        </a:graphic>
      </p:graphicFrame>
      <p:sp>
        <p:nvSpPr>
          <p:cNvPr id="15" name="TextBox 14">
            <a:extLst>
              <a:ext uri="{FF2B5EF4-FFF2-40B4-BE49-F238E27FC236}">
                <a16:creationId xmlns:a16="http://schemas.microsoft.com/office/drawing/2014/main" id="{AAE303B6-5E70-DA1E-5173-3F42C14699AB}"/>
              </a:ext>
            </a:extLst>
          </p:cNvPr>
          <p:cNvSpPr txBox="1"/>
          <p:nvPr/>
        </p:nvSpPr>
        <p:spPr>
          <a:xfrm>
            <a:off x="4085344" y="4149378"/>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Max Pooling</a:t>
            </a:r>
          </a:p>
        </p:txBody>
      </p:sp>
      <p:sp>
        <p:nvSpPr>
          <p:cNvPr id="16" name="TextBox 15">
            <a:extLst>
              <a:ext uri="{FF2B5EF4-FFF2-40B4-BE49-F238E27FC236}">
                <a16:creationId xmlns:a16="http://schemas.microsoft.com/office/drawing/2014/main" id="{A232613A-F0A4-51F0-5DE6-C8E628C5BC60}"/>
              </a:ext>
            </a:extLst>
          </p:cNvPr>
          <p:cNvSpPr txBox="1"/>
          <p:nvPr/>
        </p:nvSpPr>
        <p:spPr>
          <a:xfrm>
            <a:off x="429024" y="2548537"/>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p:graphicFrame>
        <p:nvGraphicFramePr>
          <p:cNvPr id="5" name="Table 4">
            <a:extLst>
              <a:ext uri="{FF2B5EF4-FFF2-40B4-BE49-F238E27FC236}">
                <a16:creationId xmlns:a16="http://schemas.microsoft.com/office/drawing/2014/main" id="{87541987-F3FA-2855-A796-2536BE819D7D}"/>
              </a:ext>
            </a:extLst>
          </p:cNvPr>
          <p:cNvGraphicFramePr>
            <a:graphicFrameLocks noGrp="1"/>
          </p:cNvGraphicFramePr>
          <p:nvPr>
            <p:extLst>
              <p:ext uri="{D42A27DB-BD31-4B8C-83A1-F6EECF244321}">
                <p14:modId xmlns:p14="http://schemas.microsoft.com/office/powerpoint/2010/main" val="3724593836"/>
              </p:ext>
            </p:extLst>
          </p:nvPr>
        </p:nvGraphicFramePr>
        <p:xfrm>
          <a:off x="7071848" y="3172870"/>
          <a:ext cx="3837013" cy="2817183"/>
        </p:xfrm>
        <a:graphic>
          <a:graphicData uri="http://schemas.openxmlformats.org/drawingml/2006/table">
            <a:tbl>
              <a:tblPr bandRow="1">
                <a:tableStyleId>{5C22544A-7EE6-4342-B048-85BDC9FD1C3A}</a:tableStyleId>
              </a:tblPr>
              <a:tblGrid>
                <a:gridCol w="1953905">
                  <a:extLst>
                    <a:ext uri="{9D8B030D-6E8A-4147-A177-3AD203B41FA5}">
                      <a16:colId xmlns:a16="http://schemas.microsoft.com/office/drawing/2014/main" val="1721945503"/>
                    </a:ext>
                  </a:extLst>
                </a:gridCol>
                <a:gridCol w="1883108">
                  <a:extLst>
                    <a:ext uri="{9D8B030D-6E8A-4147-A177-3AD203B41FA5}">
                      <a16:colId xmlns:a16="http://schemas.microsoft.com/office/drawing/2014/main" val="529821084"/>
                    </a:ext>
                  </a:extLst>
                </a:gridCol>
              </a:tblGrid>
              <a:tr h="1331194">
                <a:tc>
                  <a:txBody>
                    <a:bodyPr/>
                    <a:lstStyle/>
                    <a:p>
                      <a:pPr algn="ctr" rtl="0" fontAlgn="base">
                        <a:lnSpc>
                          <a:spcPts val="1171"/>
                        </a:lnSpc>
                        <a:buNone/>
                      </a:pPr>
                      <a:r>
                        <a:rPr lang="en-US" sz="1800" b="0" i="0">
                          <a:solidFill>
                            <a:srgbClr val="000000"/>
                          </a:solidFill>
                          <a:effectLst/>
                          <a:latin typeface="Aptos"/>
                        </a:rPr>
                        <a:t>39</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ase">
                        <a:lnSpc>
                          <a:spcPts val="1171"/>
                        </a:lnSpc>
                        <a:buNone/>
                      </a:pPr>
                      <a:r>
                        <a:rPr lang="en-US" sz="1800" b="0" i="0">
                          <a:solidFill>
                            <a:srgbClr val="000000"/>
                          </a:solidFill>
                          <a:effectLst/>
                          <a:latin typeface="Aptos"/>
                        </a:rPr>
                        <a:t>152</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94508141"/>
                  </a:ext>
                </a:extLst>
              </a:tr>
              <a:tr h="1485989">
                <a:tc>
                  <a:txBody>
                    <a:bodyPr/>
                    <a:lstStyle/>
                    <a:p>
                      <a:pPr algn="ctr" rtl="0" fontAlgn="base">
                        <a:lnSpc>
                          <a:spcPts val="1171"/>
                        </a:lnSpc>
                        <a:buNone/>
                      </a:pPr>
                      <a:r>
                        <a:rPr lang="en-US" sz="1800" b="0" i="0">
                          <a:solidFill>
                            <a:srgbClr val="000000"/>
                          </a:solidFill>
                          <a:effectLst/>
                          <a:latin typeface="Aptos"/>
                        </a:rPr>
                        <a:t>107</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ase">
                        <a:lnSpc>
                          <a:spcPts val="1171"/>
                        </a:lnSpc>
                        <a:buNone/>
                      </a:pPr>
                      <a:r>
                        <a:rPr lang="en-US" sz="1800" b="1" i="0">
                          <a:solidFill>
                            <a:srgbClr val="000000"/>
                          </a:solidFill>
                          <a:effectLst/>
                          <a:latin typeface="Aptos"/>
                        </a:rPr>
                        <a:t>107</a:t>
                      </a:r>
                    </a:p>
                  </a:txBody>
                  <a:tcPr marL="50578" marR="50578" marT="25289" marB="2528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84760051"/>
                  </a:ext>
                </a:extLst>
              </a:tr>
            </a:tbl>
          </a:graphicData>
        </a:graphic>
      </p:graphicFrame>
      <p:sp>
        <p:nvSpPr>
          <p:cNvPr id="9" name="TextBox 8">
            <a:extLst>
              <a:ext uri="{FF2B5EF4-FFF2-40B4-BE49-F238E27FC236}">
                <a16:creationId xmlns:a16="http://schemas.microsoft.com/office/drawing/2014/main" id="{3C61A2DD-8C05-768A-C958-1E20C2CEC472}"/>
              </a:ext>
            </a:extLst>
          </p:cNvPr>
          <p:cNvSpPr txBox="1"/>
          <p:nvPr/>
        </p:nvSpPr>
        <p:spPr>
          <a:xfrm>
            <a:off x="7363865" y="2548538"/>
            <a:ext cx="302238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t>Pooling Layer</a:t>
            </a:r>
          </a:p>
        </p:txBody>
      </p:sp>
    </p:spTree>
    <p:extLst>
      <p:ext uri="{BB962C8B-B14F-4D97-AF65-F5344CB8AC3E}">
        <p14:creationId xmlns:p14="http://schemas.microsoft.com/office/powerpoint/2010/main" val="1113554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BD3F4-A0F8-51E8-56D6-D73BC7711154}"/>
              </a:ext>
            </a:extLst>
          </p:cNvPr>
          <p:cNvSpPr>
            <a:spLocks noGrp="1"/>
          </p:cNvSpPr>
          <p:nvPr>
            <p:ph type="title"/>
          </p:nvPr>
        </p:nvSpPr>
        <p:spPr>
          <a:xfrm>
            <a:off x="630936" y="639520"/>
            <a:ext cx="3429000" cy="1719072"/>
          </a:xfrm>
        </p:spPr>
        <p:txBody>
          <a:bodyPr anchor="b">
            <a:normAutofit/>
          </a:bodyPr>
          <a:lstStyle/>
          <a:p>
            <a:r>
              <a:rPr lang="en-US" sz="3800"/>
              <a:t>How CNN’s Understand Medical Images</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EFBEF7B1-6766-C2E6-76A9-E3B9519C75FF}"/>
              </a:ext>
            </a:extLst>
          </p:cNvPr>
          <p:cNvSpPr>
            <a:spLocks noGrp="1"/>
          </p:cNvSpPr>
          <p:nvPr>
            <p:ph idx="1"/>
          </p:nvPr>
        </p:nvSpPr>
        <p:spPr>
          <a:xfrm>
            <a:off x="630936" y="2807208"/>
            <a:ext cx="3429000" cy="3410712"/>
          </a:xfrm>
        </p:spPr>
        <p:txBody>
          <a:bodyPr anchor="t">
            <a:normAutofit fontScale="92500"/>
          </a:bodyPr>
          <a:lstStyle/>
          <a:p>
            <a:r>
              <a:rPr lang="en-US" sz="1800"/>
              <a:t>Features such as edges, shapes or textures, help the model recognize structures (e.g. bones, tumors, organs)</a:t>
            </a:r>
          </a:p>
          <a:p>
            <a:r>
              <a:rPr lang="en-US" sz="1800"/>
              <a:t>For example, in a medical X-ray, this could essentially mean a region retaining high contrast, such as lung nodule, fracture, abnormal tissue shape.</a:t>
            </a:r>
          </a:p>
          <a:p>
            <a:r>
              <a:rPr lang="en-US" sz="1800"/>
              <a:t>Pooling, reduces resolution while preserving the most important features detected earlier in the network. </a:t>
            </a:r>
          </a:p>
        </p:txBody>
      </p:sp>
      <p:pic>
        <p:nvPicPr>
          <p:cNvPr id="6" name="Content Placeholder 5" descr="A diagram of a medical image&#10;&#10;AI-generated content may be incorrect.">
            <a:extLst>
              <a:ext uri="{FF2B5EF4-FFF2-40B4-BE49-F238E27FC236}">
                <a16:creationId xmlns:a16="http://schemas.microsoft.com/office/drawing/2014/main" id="{DA6165D6-472A-C36D-FC8F-81282D3D8785}"/>
              </a:ext>
            </a:extLst>
          </p:cNvPr>
          <p:cNvPicPr>
            <a:picLocks noChangeAspect="1"/>
          </p:cNvPicPr>
          <p:nvPr/>
        </p:nvPicPr>
        <p:blipFill>
          <a:blip r:embed="rId2"/>
          <a:stretch>
            <a:fillRect/>
          </a:stretch>
        </p:blipFill>
        <p:spPr>
          <a:xfrm>
            <a:off x="5158740" y="1124884"/>
            <a:ext cx="6903720" cy="4608232"/>
          </a:xfrm>
          <a:prstGeom prst="rect">
            <a:avLst/>
          </a:prstGeom>
        </p:spPr>
      </p:pic>
      <p:sp>
        <p:nvSpPr>
          <p:cNvPr id="4" name="Slide Number Placeholder 3">
            <a:extLst>
              <a:ext uri="{FF2B5EF4-FFF2-40B4-BE49-F238E27FC236}">
                <a16:creationId xmlns:a16="http://schemas.microsoft.com/office/drawing/2014/main" id="{7CF0EB9A-7BE9-58F1-7D64-016B6A759BFE}"/>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23</a:t>
            </a:fld>
            <a:endParaRPr lang="en-US"/>
          </a:p>
        </p:txBody>
      </p:sp>
    </p:spTree>
    <p:extLst>
      <p:ext uri="{BB962C8B-B14F-4D97-AF65-F5344CB8AC3E}">
        <p14:creationId xmlns:p14="http://schemas.microsoft.com/office/powerpoint/2010/main" val="290187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7B2A1-360D-43F3-E3BF-1610ED3BE35F}"/>
              </a:ext>
            </a:extLst>
          </p:cNvPr>
          <p:cNvSpPr>
            <a:spLocks noGrp="1"/>
          </p:cNvSpPr>
          <p:nvPr>
            <p:ph type="title"/>
          </p:nvPr>
        </p:nvSpPr>
        <p:spPr>
          <a:xfrm>
            <a:off x="1371597" y="348865"/>
            <a:ext cx="10044023" cy="877729"/>
          </a:xfrm>
        </p:spPr>
        <p:txBody>
          <a:bodyPr anchor="ctr">
            <a:normAutofit/>
          </a:bodyPr>
          <a:lstStyle/>
          <a:p>
            <a:pPr algn="ctr"/>
            <a:r>
              <a:rPr lang="en-US" sz="4000">
                <a:solidFill>
                  <a:srgbClr val="FFFFFF"/>
                </a:solidFill>
              </a:rPr>
              <a:t>Challenges in Medical Data</a:t>
            </a:r>
          </a:p>
        </p:txBody>
      </p:sp>
      <p:graphicFrame>
        <p:nvGraphicFramePr>
          <p:cNvPr id="5" name="Content Placeholder 2">
            <a:extLst>
              <a:ext uri="{FF2B5EF4-FFF2-40B4-BE49-F238E27FC236}">
                <a16:creationId xmlns:a16="http://schemas.microsoft.com/office/drawing/2014/main" id="{CC8FBF88-59DD-C730-F168-62C79576982B}"/>
              </a:ext>
            </a:extLst>
          </p:cNvPr>
          <p:cNvGraphicFramePr>
            <a:graphicFrameLocks noGrp="1"/>
          </p:cNvGraphicFramePr>
          <p:nvPr>
            <p:ph idx="1"/>
            <p:extLst>
              <p:ext uri="{D42A27DB-BD31-4B8C-83A1-F6EECF244321}">
                <p14:modId xmlns:p14="http://schemas.microsoft.com/office/powerpoint/2010/main" val="2260455101"/>
              </p:ext>
            </p:extLst>
          </p:nvPr>
        </p:nvGraphicFramePr>
        <p:xfrm>
          <a:off x="644056" y="2112579"/>
          <a:ext cx="11426023"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362471C-3ADA-7659-3A23-723DB144FFB3}"/>
              </a:ext>
            </a:extLst>
          </p:cNvPr>
          <p:cNvSpPr txBox="1"/>
          <p:nvPr/>
        </p:nvSpPr>
        <p:spPr>
          <a:xfrm>
            <a:off x="7939314" y="4208981"/>
            <a:ext cx="1785257" cy="1277273"/>
          </a:xfrm>
          <a:prstGeom prst="rect">
            <a:avLst/>
          </a:prstGeom>
          <a:noFill/>
        </p:spPr>
        <p:txBody>
          <a:bodyPr wrap="square" rtlCol="0">
            <a:spAutoFit/>
          </a:bodyPr>
          <a:lstStyle/>
          <a:p>
            <a:r>
              <a:rPr lang="en-CA" sz="1100"/>
              <a:t>Natural anatomical differences between patients can cause wide variability in medical images, making it difficult for models to generalize across populations.</a:t>
            </a:r>
            <a:endParaRPr lang="en-US" sz="1100"/>
          </a:p>
        </p:txBody>
      </p:sp>
      <p:sp>
        <p:nvSpPr>
          <p:cNvPr id="6" name="TextBox 5">
            <a:extLst>
              <a:ext uri="{FF2B5EF4-FFF2-40B4-BE49-F238E27FC236}">
                <a16:creationId xmlns:a16="http://schemas.microsoft.com/office/drawing/2014/main" id="{625A3105-6014-3230-3F9B-79C99F0685E2}"/>
              </a:ext>
            </a:extLst>
          </p:cNvPr>
          <p:cNvSpPr txBox="1"/>
          <p:nvPr/>
        </p:nvSpPr>
        <p:spPr>
          <a:xfrm>
            <a:off x="10160428" y="4325096"/>
            <a:ext cx="1625600" cy="938719"/>
          </a:xfrm>
          <a:prstGeom prst="rect">
            <a:avLst/>
          </a:prstGeom>
          <a:noFill/>
        </p:spPr>
        <p:txBody>
          <a:bodyPr wrap="square" rtlCol="0">
            <a:spAutoFit/>
          </a:bodyPr>
          <a:lstStyle/>
          <a:p>
            <a:r>
              <a:rPr lang="en-CA" sz="1100"/>
              <a:t>The “true” diagnosis or label can vary between experts (inter-observer variability) or may not be known with certainty</a:t>
            </a:r>
            <a:endParaRPr lang="en-US" sz="1100"/>
          </a:p>
        </p:txBody>
      </p:sp>
      <p:sp>
        <p:nvSpPr>
          <p:cNvPr id="14" name="Slide Number Placeholder 13">
            <a:extLst>
              <a:ext uri="{FF2B5EF4-FFF2-40B4-BE49-F238E27FC236}">
                <a16:creationId xmlns:a16="http://schemas.microsoft.com/office/drawing/2014/main" id="{F1FADAF7-198C-851E-4BEB-E6C04CB2F759}"/>
              </a:ext>
            </a:extLst>
          </p:cNvPr>
          <p:cNvSpPr>
            <a:spLocks noGrp="1"/>
          </p:cNvSpPr>
          <p:nvPr>
            <p:ph type="sldNum" sz="quarter" idx="12"/>
          </p:nvPr>
        </p:nvSpPr>
        <p:spPr/>
        <p:txBody>
          <a:bodyPr/>
          <a:lstStyle/>
          <a:p>
            <a:fld id="{064BF4C3-63E4-3245-90A0-0511F51DC25F}" type="slidenum">
              <a:rPr lang="en-US" smtClean="0"/>
              <a:t>24</a:t>
            </a:fld>
            <a:endParaRPr lang="en-US"/>
          </a:p>
        </p:txBody>
      </p:sp>
    </p:spTree>
    <p:extLst>
      <p:ext uri="{BB962C8B-B14F-4D97-AF65-F5344CB8AC3E}">
        <p14:creationId xmlns:p14="http://schemas.microsoft.com/office/powerpoint/2010/main" val="228864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17F9D-BC4A-FA94-83AF-2A1C369F68F7}"/>
              </a:ext>
            </a:extLst>
          </p:cNvPr>
          <p:cNvSpPr>
            <a:spLocks noGrp="1"/>
          </p:cNvSpPr>
          <p:nvPr>
            <p:ph type="title"/>
          </p:nvPr>
        </p:nvSpPr>
        <p:spPr>
          <a:xfrm>
            <a:off x="640080" y="329184"/>
            <a:ext cx="6894576" cy="1783080"/>
          </a:xfrm>
        </p:spPr>
        <p:txBody>
          <a:bodyPr anchor="b">
            <a:normAutofit/>
          </a:bodyPr>
          <a:lstStyle/>
          <a:p>
            <a:r>
              <a:rPr lang="en-US" sz="5400"/>
              <a:t>Ultrasound Breast Image</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8C4D45-71E5-1C53-CBB3-B48820378BD3}"/>
              </a:ext>
            </a:extLst>
          </p:cNvPr>
          <p:cNvSpPr>
            <a:spLocks noGrp="1"/>
          </p:cNvSpPr>
          <p:nvPr>
            <p:ph idx="1"/>
          </p:nvPr>
        </p:nvSpPr>
        <p:spPr>
          <a:xfrm>
            <a:off x="640080" y="2706624"/>
            <a:ext cx="6894576" cy="3483864"/>
          </a:xfrm>
        </p:spPr>
        <p:txBody>
          <a:bodyPr vert="horz" lIns="91440" tIns="45720" rIns="91440" bIns="45720" rtlCol="0" anchor="t">
            <a:normAutofit/>
          </a:bodyPr>
          <a:lstStyle/>
          <a:p>
            <a:r>
              <a:rPr lang="en-US" sz="2200"/>
              <a:t>Goal:</a:t>
            </a:r>
          </a:p>
          <a:p>
            <a:pPr lvl="1"/>
            <a:r>
              <a:rPr lang="en-US" sz="1800"/>
              <a:t>Classify breast images as being either benign or malignant with ultrasound breast cancer</a:t>
            </a:r>
          </a:p>
          <a:p>
            <a:r>
              <a:rPr lang="en-US" sz="2200"/>
              <a:t>Dataset: </a:t>
            </a:r>
          </a:p>
          <a:p>
            <a:pPr lvl="1"/>
            <a:r>
              <a:rPr lang="en-US" sz="1800"/>
              <a:t>647 Ultrasound images</a:t>
            </a:r>
          </a:p>
          <a:p>
            <a:pPr lvl="1"/>
            <a:r>
              <a:rPr lang="en-US" sz="1800"/>
              <a:t>437- cases: that are benign </a:t>
            </a:r>
          </a:p>
          <a:p>
            <a:pPr lvl="1"/>
            <a:r>
              <a:rPr lang="en-US" sz="1800"/>
              <a:t>210 + cases: that are malignant</a:t>
            </a:r>
          </a:p>
          <a:p>
            <a:pPr lvl="1"/>
            <a:endParaRPr lang="en-US" sz="2200"/>
          </a:p>
        </p:txBody>
      </p:sp>
      <p:sp>
        <p:nvSpPr>
          <p:cNvPr id="6" name="Slide Number Placeholder 5">
            <a:extLst>
              <a:ext uri="{FF2B5EF4-FFF2-40B4-BE49-F238E27FC236}">
                <a16:creationId xmlns:a16="http://schemas.microsoft.com/office/drawing/2014/main" id="{4F6474E0-49AD-AA13-9BC2-103F352B0E70}"/>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25</a:t>
            </a:fld>
            <a:endParaRPr lang="en-US"/>
          </a:p>
        </p:txBody>
      </p:sp>
      <p:pic>
        <p:nvPicPr>
          <p:cNvPr id="5" name="Picture 4" descr="A close-up of a person&amp;#39;s body&#10;&#10;AI-generated content may be incorrect.">
            <a:extLst>
              <a:ext uri="{FF2B5EF4-FFF2-40B4-BE49-F238E27FC236}">
                <a16:creationId xmlns:a16="http://schemas.microsoft.com/office/drawing/2014/main" id="{29AEB987-2AEC-C846-61D7-54372D8D7040}"/>
              </a:ext>
            </a:extLst>
          </p:cNvPr>
          <p:cNvPicPr>
            <a:picLocks noChangeAspect="1"/>
          </p:cNvPicPr>
          <p:nvPr/>
        </p:nvPicPr>
        <p:blipFill>
          <a:blip r:embed="rId2"/>
          <a:stretch>
            <a:fillRect/>
          </a:stretch>
        </p:blipFill>
        <p:spPr>
          <a:xfrm>
            <a:off x="7837121" y="602718"/>
            <a:ext cx="3132588" cy="2672197"/>
          </a:xfrm>
          <a:prstGeom prst="rect">
            <a:avLst/>
          </a:prstGeom>
        </p:spPr>
      </p:pic>
      <p:sp>
        <p:nvSpPr>
          <p:cNvPr id="4" name="TextBox 3">
            <a:extLst>
              <a:ext uri="{FF2B5EF4-FFF2-40B4-BE49-F238E27FC236}">
                <a16:creationId xmlns:a16="http://schemas.microsoft.com/office/drawing/2014/main" id="{1CB76D54-4C62-EA58-D3F2-BB83E6CF68D1}"/>
              </a:ext>
            </a:extLst>
          </p:cNvPr>
          <p:cNvSpPr txBox="1"/>
          <p:nvPr/>
        </p:nvSpPr>
        <p:spPr>
          <a:xfrm>
            <a:off x="7837121" y="3328908"/>
            <a:ext cx="25964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Figure 1</a:t>
            </a:r>
            <a:r>
              <a:rPr lang="en-US" sz="1200"/>
              <a:t>. Benign Case</a:t>
            </a:r>
          </a:p>
        </p:txBody>
      </p:sp>
      <p:pic>
        <p:nvPicPr>
          <p:cNvPr id="8" name="Picture 7" descr="A close-up of an ultrasound&#10;&#10;AI-generated content may be incorrect.">
            <a:extLst>
              <a:ext uri="{FF2B5EF4-FFF2-40B4-BE49-F238E27FC236}">
                <a16:creationId xmlns:a16="http://schemas.microsoft.com/office/drawing/2014/main" id="{6B23ADC7-CDB4-D528-AE66-93C6A1716A57}"/>
              </a:ext>
            </a:extLst>
          </p:cNvPr>
          <p:cNvPicPr>
            <a:picLocks noChangeAspect="1"/>
          </p:cNvPicPr>
          <p:nvPr/>
        </p:nvPicPr>
        <p:blipFill>
          <a:blip r:embed="rId3"/>
          <a:stretch>
            <a:fillRect/>
          </a:stretch>
        </p:blipFill>
        <p:spPr>
          <a:xfrm>
            <a:off x="8030099" y="3719337"/>
            <a:ext cx="2939610" cy="2476678"/>
          </a:xfrm>
          <a:prstGeom prst="rect">
            <a:avLst/>
          </a:prstGeom>
        </p:spPr>
      </p:pic>
      <p:sp>
        <p:nvSpPr>
          <p:cNvPr id="11" name="TextBox 10">
            <a:extLst>
              <a:ext uri="{FF2B5EF4-FFF2-40B4-BE49-F238E27FC236}">
                <a16:creationId xmlns:a16="http://schemas.microsoft.com/office/drawing/2014/main" id="{B553C022-08F9-C1AB-6185-702D1B826C6E}"/>
              </a:ext>
            </a:extLst>
          </p:cNvPr>
          <p:cNvSpPr txBox="1"/>
          <p:nvPr/>
        </p:nvSpPr>
        <p:spPr>
          <a:xfrm>
            <a:off x="8448626" y="6289675"/>
            <a:ext cx="21025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Figure 2</a:t>
            </a:r>
            <a:r>
              <a:rPr lang="en-US" sz="1200"/>
              <a:t>. Malignant Case</a:t>
            </a:r>
          </a:p>
        </p:txBody>
      </p:sp>
      <p:pic>
        <p:nvPicPr>
          <p:cNvPr id="1026" name="Picture 2" descr="Arrow, top, up">
            <a:extLst>
              <a:ext uri="{FF2B5EF4-FFF2-40B4-BE49-F238E27FC236}">
                <a16:creationId xmlns:a16="http://schemas.microsoft.com/office/drawing/2014/main" id="{A4E05067-E543-20FE-4480-B9B5D81E8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00" y="1499002"/>
            <a:ext cx="812800" cy="6132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677A1B-4EEE-9153-3694-A7DDDE5152B3}"/>
              </a:ext>
            </a:extLst>
          </p:cNvPr>
          <p:cNvSpPr txBox="1"/>
          <p:nvPr/>
        </p:nvSpPr>
        <p:spPr>
          <a:xfrm>
            <a:off x="9169400" y="1933522"/>
            <a:ext cx="1298222" cy="369332"/>
          </a:xfrm>
          <a:prstGeom prst="rect">
            <a:avLst/>
          </a:prstGeom>
          <a:noFill/>
        </p:spPr>
        <p:txBody>
          <a:bodyPr wrap="square" rtlCol="0">
            <a:spAutoFit/>
          </a:bodyPr>
          <a:lstStyle/>
          <a:p>
            <a:r>
              <a:rPr lang="en-US">
                <a:solidFill>
                  <a:schemeClr val="bg1"/>
                </a:solidFill>
              </a:rPr>
              <a:t>Tumor</a:t>
            </a:r>
          </a:p>
        </p:txBody>
      </p:sp>
    </p:spTree>
    <p:extLst>
      <p:ext uri="{BB962C8B-B14F-4D97-AF65-F5344CB8AC3E}">
        <p14:creationId xmlns:p14="http://schemas.microsoft.com/office/powerpoint/2010/main" val="233931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8E42C-5976-1679-6014-68B49131A8D2}"/>
              </a:ext>
            </a:extLst>
          </p:cNvPr>
          <p:cNvSpPr>
            <a:spLocks noGrp="1"/>
          </p:cNvSpPr>
          <p:nvPr>
            <p:ph type="title"/>
          </p:nvPr>
        </p:nvSpPr>
        <p:spPr>
          <a:xfrm>
            <a:off x="630936" y="640080"/>
            <a:ext cx="4818888" cy="1481328"/>
          </a:xfrm>
        </p:spPr>
        <p:txBody>
          <a:bodyPr anchor="b">
            <a:normAutofit/>
          </a:bodyPr>
          <a:lstStyle/>
          <a:p>
            <a:r>
              <a:rPr lang="en-US" sz="5400"/>
              <a:t>Model 1</a:t>
            </a:r>
          </a:p>
        </p:txBody>
      </p:sp>
      <p:sp>
        <p:nvSpPr>
          <p:cNvPr id="4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D32BA9-042C-C34A-DFED-A1F29D6E2C14}"/>
              </a:ext>
            </a:extLst>
          </p:cNvPr>
          <p:cNvSpPr>
            <a:spLocks noGrp="1"/>
          </p:cNvSpPr>
          <p:nvPr>
            <p:ph idx="1"/>
          </p:nvPr>
        </p:nvSpPr>
        <p:spPr>
          <a:xfrm>
            <a:off x="630936" y="2660904"/>
            <a:ext cx="4818888" cy="3547872"/>
          </a:xfrm>
        </p:spPr>
        <p:txBody>
          <a:bodyPr anchor="t">
            <a:normAutofit/>
          </a:bodyPr>
          <a:lstStyle/>
          <a:p>
            <a:r>
              <a:rPr lang="en-US" sz="1900"/>
              <a:t>Approach: </a:t>
            </a:r>
          </a:p>
          <a:p>
            <a:pPr lvl="1"/>
            <a:r>
              <a:rPr lang="en-US" sz="1900"/>
              <a:t>Using a CNN model that is </a:t>
            </a:r>
            <a:r>
              <a:rPr lang="en-US" sz="1900" i="1"/>
              <a:t>trained from scratch</a:t>
            </a:r>
            <a:r>
              <a:rPr lang="en-US" sz="1900"/>
              <a:t>:  never started with any prior knowledge, learned everything about the images from the ground up. </a:t>
            </a:r>
          </a:p>
          <a:p>
            <a:pPr lvl="1"/>
            <a:endParaRPr lang="en-US" sz="1900"/>
          </a:p>
          <a:p>
            <a:r>
              <a:rPr lang="en-US" sz="1900"/>
              <a:t>Data split: 647 total amount of cases: 80% training: 517 (349 Benign &amp; 168 Malignant). </a:t>
            </a:r>
          </a:p>
          <a:p>
            <a:r>
              <a:rPr lang="en-US" sz="1900"/>
              <a:t>20% testing data: 130 cases for testing (42 positive cases and 88 negative cases).</a:t>
            </a:r>
          </a:p>
          <a:p>
            <a:pPr lvl="1"/>
            <a:endParaRPr lang="en-US" sz="1900"/>
          </a:p>
        </p:txBody>
      </p:sp>
      <p:pic>
        <p:nvPicPr>
          <p:cNvPr id="5" name="Picture 4" descr="A diagram of dataset testing&#10;&#10;AI-generated content may be incorrect.">
            <a:extLst>
              <a:ext uri="{FF2B5EF4-FFF2-40B4-BE49-F238E27FC236}">
                <a16:creationId xmlns:a16="http://schemas.microsoft.com/office/drawing/2014/main" id="{710AAC1B-E926-204C-1EEE-B3CFCF5C78B3}"/>
              </a:ext>
            </a:extLst>
          </p:cNvPr>
          <p:cNvPicPr>
            <a:picLocks noChangeAspect="1"/>
          </p:cNvPicPr>
          <p:nvPr/>
        </p:nvPicPr>
        <p:blipFill>
          <a:blip r:embed="rId3"/>
          <a:stretch>
            <a:fillRect/>
          </a:stretch>
        </p:blipFill>
        <p:spPr>
          <a:xfrm>
            <a:off x="6099048" y="2064259"/>
            <a:ext cx="5458968" cy="2729482"/>
          </a:xfrm>
          <a:prstGeom prst="rect">
            <a:avLst/>
          </a:prstGeom>
        </p:spPr>
      </p:pic>
      <p:sp>
        <p:nvSpPr>
          <p:cNvPr id="8" name="Slide Number Placeholder 7">
            <a:extLst>
              <a:ext uri="{FF2B5EF4-FFF2-40B4-BE49-F238E27FC236}">
                <a16:creationId xmlns:a16="http://schemas.microsoft.com/office/drawing/2014/main" id="{3F55B64C-E785-C5FA-2AF9-4D2700AE8F19}"/>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26</a:t>
            </a:fld>
            <a:endParaRPr lang="en-US"/>
          </a:p>
        </p:txBody>
      </p:sp>
      <p:sp>
        <p:nvSpPr>
          <p:cNvPr id="6" name="TextBox 5">
            <a:extLst>
              <a:ext uri="{FF2B5EF4-FFF2-40B4-BE49-F238E27FC236}">
                <a16:creationId xmlns:a16="http://schemas.microsoft.com/office/drawing/2014/main" id="{84646D9D-8DFC-8959-2995-E28053D1A3A7}"/>
              </a:ext>
            </a:extLst>
          </p:cNvPr>
          <p:cNvSpPr txBox="1"/>
          <p:nvPr/>
        </p:nvSpPr>
        <p:spPr>
          <a:xfrm>
            <a:off x="7611237" y="3960343"/>
            <a:ext cx="857250" cy="369332"/>
          </a:xfrm>
          <a:prstGeom prst="rect">
            <a:avLst/>
          </a:prstGeom>
          <a:noFill/>
        </p:spPr>
        <p:txBody>
          <a:bodyPr wrap="square" rtlCol="0">
            <a:spAutoFit/>
          </a:bodyPr>
          <a:lstStyle/>
          <a:p>
            <a:pPr algn="ctr"/>
            <a:r>
              <a:rPr lang="en-US"/>
              <a:t>80%</a:t>
            </a:r>
          </a:p>
        </p:txBody>
      </p:sp>
      <p:sp>
        <p:nvSpPr>
          <p:cNvPr id="7" name="TextBox 6">
            <a:extLst>
              <a:ext uri="{FF2B5EF4-FFF2-40B4-BE49-F238E27FC236}">
                <a16:creationId xmlns:a16="http://schemas.microsoft.com/office/drawing/2014/main" id="{CD3C0495-CF31-1920-3CCB-30E4B19CC953}"/>
              </a:ext>
            </a:extLst>
          </p:cNvPr>
          <p:cNvSpPr txBox="1"/>
          <p:nvPr/>
        </p:nvSpPr>
        <p:spPr>
          <a:xfrm>
            <a:off x="10240537" y="3989308"/>
            <a:ext cx="857250" cy="369332"/>
          </a:xfrm>
          <a:prstGeom prst="rect">
            <a:avLst/>
          </a:prstGeom>
          <a:noFill/>
        </p:spPr>
        <p:txBody>
          <a:bodyPr wrap="square" rtlCol="0">
            <a:spAutoFit/>
          </a:bodyPr>
          <a:lstStyle/>
          <a:p>
            <a:pPr algn="ctr"/>
            <a:r>
              <a:rPr lang="en-US"/>
              <a:t>20%</a:t>
            </a:r>
          </a:p>
        </p:txBody>
      </p:sp>
    </p:spTree>
    <p:extLst>
      <p:ext uri="{BB962C8B-B14F-4D97-AF65-F5344CB8AC3E}">
        <p14:creationId xmlns:p14="http://schemas.microsoft.com/office/powerpoint/2010/main" val="255819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60513-476C-9541-25C4-F753AC319C51}"/>
              </a:ext>
            </a:extLst>
          </p:cNvPr>
          <p:cNvSpPr>
            <a:spLocks noGrp="1"/>
          </p:cNvSpPr>
          <p:nvPr>
            <p:ph type="title"/>
          </p:nvPr>
        </p:nvSpPr>
        <p:spPr>
          <a:xfrm>
            <a:off x="841249" y="539578"/>
            <a:ext cx="5981278" cy="1684638"/>
          </a:xfrm>
        </p:spPr>
        <p:txBody>
          <a:bodyPr>
            <a:normAutofit/>
          </a:bodyPr>
          <a:lstStyle/>
          <a:p>
            <a:r>
              <a:rPr lang="en-US" sz="4000"/>
              <a:t>Model 1: Results</a:t>
            </a:r>
          </a:p>
        </p:txBody>
      </p:sp>
      <p:sp>
        <p:nvSpPr>
          <p:cNvPr id="11" name="Content Placeholder 10">
            <a:extLst>
              <a:ext uri="{FF2B5EF4-FFF2-40B4-BE49-F238E27FC236}">
                <a16:creationId xmlns:a16="http://schemas.microsoft.com/office/drawing/2014/main" id="{BCDD8433-A1EB-45A0-D67A-F6A84BEF2509}"/>
              </a:ext>
            </a:extLst>
          </p:cNvPr>
          <p:cNvSpPr>
            <a:spLocks noGrp="1"/>
          </p:cNvSpPr>
          <p:nvPr>
            <p:ph idx="1"/>
          </p:nvPr>
        </p:nvSpPr>
        <p:spPr>
          <a:xfrm>
            <a:off x="693420" y="2202753"/>
            <a:ext cx="5981278" cy="1564576"/>
          </a:xfrm>
        </p:spPr>
        <p:txBody>
          <a:bodyPr vert="horz" lIns="91440" tIns="45720" rIns="91440" bIns="45720" rtlCol="0" anchor="t">
            <a:normAutofit fontScale="92500"/>
          </a:bodyPr>
          <a:lstStyle/>
          <a:p>
            <a:r>
              <a:rPr lang="en-US" sz="1700"/>
              <a:t>Table 1 illustrates model 1’s performance</a:t>
            </a:r>
          </a:p>
          <a:p>
            <a:r>
              <a:rPr lang="en-US" sz="1700"/>
              <a:t>Since CNN is trained on an imbalanced dataset, with negative (benign) classes being a lot more frequent, the model is biased towards classifying images as negative (benign)</a:t>
            </a:r>
          </a:p>
          <a:p>
            <a:r>
              <a:rPr lang="en-US" sz="1700"/>
              <a:t>The model bias can be observed with a lower sensitivity (recall)</a:t>
            </a:r>
          </a:p>
        </p:txBody>
      </p:sp>
      <p:sp>
        <p:nvSpPr>
          <p:cNvPr id="8" name="Slide Number Placeholder 7">
            <a:extLst>
              <a:ext uri="{FF2B5EF4-FFF2-40B4-BE49-F238E27FC236}">
                <a16:creationId xmlns:a16="http://schemas.microsoft.com/office/drawing/2014/main" id="{BCAD6424-866B-3612-5380-1E69068316FB}"/>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27</a:t>
            </a:fld>
            <a:endParaRPr lang="en-US"/>
          </a:p>
        </p:txBody>
      </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60C1B34B-B713-E4CF-3535-A15773108C9C}"/>
                  </a:ext>
                </a:extLst>
              </p:cNvPr>
              <p:cNvGraphicFramePr>
                <a:graphicFrameLocks noGrp="1"/>
              </p:cNvGraphicFramePr>
              <p:nvPr>
                <p:extLst>
                  <p:ext uri="{D42A27DB-BD31-4B8C-83A1-F6EECF244321}">
                    <p14:modId xmlns:p14="http://schemas.microsoft.com/office/powerpoint/2010/main" val="1274325382"/>
                  </p:ext>
                </p:extLst>
              </p:nvPr>
            </p:nvGraphicFramePr>
            <p:xfrm>
              <a:off x="150607" y="4193507"/>
              <a:ext cx="9385172" cy="2527968"/>
            </p:xfrm>
            <a:graphic>
              <a:graphicData uri="http://schemas.openxmlformats.org/drawingml/2006/table">
                <a:tbl>
                  <a:tblPr firstRow="1" bandRow="1">
                    <a:tableStyleId>{5C22544A-7EE6-4342-B048-85BDC9FD1C3A}</a:tableStyleId>
                  </a:tblPr>
                  <a:tblGrid>
                    <a:gridCol w="943846">
                      <a:extLst>
                        <a:ext uri="{9D8B030D-6E8A-4147-A177-3AD203B41FA5}">
                          <a16:colId xmlns:a16="http://schemas.microsoft.com/office/drawing/2014/main" val="993378712"/>
                        </a:ext>
                      </a:extLst>
                    </a:gridCol>
                    <a:gridCol w="2257607">
                      <a:extLst>
                        <a:ext uri="{9D8B030D-6E8A-4147-A177-3AD203B41FA5}">
                          <a16:colId xmlns:a16="http://schemas.microsoft.com/office/drawing/2014/main" val="1558869568"/>
                        </a:ext>
                      </a:extLst>
                    </a:gridCol>
                    <a:gridCol w="1343990">
                      <a:extLst>
                        <a:ext uri="{9D8B030D-6E8A-4147-A177-3AD203B41FA5}">
                          <a16:colId xmlns:a16="http://schemas.microsoft.com/office/drawing/2014/main" val="2263653601"/>
                        </a:ext>
                      </a:extLst>
                    </a:gridCol>
                    <a:gridCol w="1495417">
                      <a:extLst>
                        <a:ext uri="{9D8B030D-6E8A-4147-A177-3AD203B41FA5}">
                          <a16:colId xmlns:a16="http://schemas.microsoft.com/office/drawing/2014/main" val="134843402"/>
                        </a:ext>
                      </a:extLst>
                    </a:gridCol>
                    <a:gridCol w="843634">
                      <a:extLst>
                        <a:ext uri="{9D8B030D-6E8A-4147-A177-3AD203B41FA5}">
                          <a16:colId xmlns:a16="http://schemas.microsoft.com/office/drawing/2014/main" val="148904086"/>
                        </a:ext>
                      </a:extLst>
                    </a:gridCol>
                    <a:gridCol w="958775">
                      <a:extLst>
                        <a:ext uri="{9D8B030D-6E8A-4147-A177-3AD203B41FA5}">
                          <a16:colId xmlns:a16="http://schemas.microsoft.com/office/drawing/2014/main" val="4171526895"/>
                        </a:ext>
                      </a:extLst>
                    </a:gridCol>
                    <a:gridCol w="1541903">
                      <a:extLst>
                        <a:ext uri="{9D8B030D-6E8A-4147-A177-3AD203B41FA5}">
                          <a16:colId xmlns:a16="http://schemas.microsoft.com/office/drawing/2014/main" val="2915979562"/>
                        </a:ext>
                      </a:extLst>
                    </a:gridCol>
                  </a:tblGrid>
                  <a:tr h="835455">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827294">
                    <a:tc>
                      <a:txBody>
                        <a:bodyPr/>
                        <a:lstStyle/>
                        <a:p>
                          <a:pPr lvl="0">
                            <a:buNone/>
                          </a:pPr>
                          <a:endParaRPr lang="en-US" sz="1300"/>
                        </a:p>
                      </a:txBody>
                      <a:tcPr marL="66766" marR="66766" marT="33383" marB="33383"/>
                    </a:tc>
                    <a:tc>
                      <a:txBody>
                        <a:bodyPr/>
                        <a:lstStyle/>
                        <a:p>
                          <a:pPr lvl="0" algn="ctr">
                            <a:buNone/>
                          </a:pPr>
                          <a:r>
                            <a:rPr lang="en-US" sz="1300"/>
                            <a:t># of cases</a:t>
                          </a:r>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27+83</m:t>
                                    </m:r>
                                  </m:num>
                                  <m:den>
                                    <m:r>
                                      <a:rPr lang="en-CA" sz="1200" b="0" i="1" smtClean="0">
                                        <a:latin typeface="Cambria Math" panose="02040503050406030204" pitchFamily="18" charset="0"/>
                                      </a:rPr>
                                      <m:t>27+83+15+5</m:t>
                                    </m:r>
                                  </m:den>
                                </m:f>
                              </m:oMath>
                            </m:oMathPara>
                          </a14:m>
                          <a:endParaRPr lang="en-US" sz="1200"/>
                        </a:p>
                      </a:txBody>
                      <a:tcPr marL="66766" marR="66766" marT="33383" marB="33383"/>
                    </a:tc>
                    <a:tc>
                      <a:txBody>
                        <a:bodyPr/>
                        <a:lstStyle/>
                        <a:p>
                          <a:pPr lvl="0">
                            <a:buNone/>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CA" sz="1200" b="0" i="1" smtClean="0">
                                        <a:latin typeface="Cambria Math" panose="02040503050406030204" pitchFamily="18" charset="0"/>
                                      </a:rPr>
                                      <m:t>27</m:t>
                                    </m:r>
                                  </m:num>
                                  <m:den>
                                    <m:r>
                                      <a:rPr lang="en-CA" sz="1200" b="0" i="1" smtClean="0">
                                        <a:latin typeface="Cambria Math" panose="02040503050406030204" pitchFamily="18" charset="0"/>
                                      </a:rPr>
                                      <m:t>27+15</m:t>
                                    </m:r>
                                  </m:den>
                                </m:f>
                              </m:oMath>
                            </m:oMathPara>
                          </a14:m>
                          <a:br>
                            <a:rPr lang="en-US"/>
                          </a:br>
                          <a:endParaRPr lang="en-US"/>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27</m:t>
                                    </m:r>
                                  </m:num>
                                  <m:den>
                                    <m:r>
                                      <a:rPr lang="en-CA" sz="1200" b="0" i="1" smtClean="0">
                                        <a:latin typeface="Cambria Math" panose="02040503050406030204" pitchFamily="18" charset="0"/>
                                      </a:rPr>
                                      <m:t>27+5</m:t>
                                    </m:r>
                                  </m:den>
                                </m:f>
                              </m:oMath>
                            </m:oMathPara>
                          </a14:m>
                          <a:endParaRPr lang="en-US" sz="12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CA" sz="1200" b="0" i="1" smtClean="0">
                                        <a:latin typeface="Cambria Math" panose="02040503050406030204" pitchFamily="18" charset="0"/>
                                      </a:rPr>
                                      <m:t>83</m:t>
                                    </m:r>
                                  </m:num>
                                  <m:den>
                                    <m:r>
                                      <a:rPr lang="en-CA" sz="1200" b="0" i="1" smtClean="0">
                                        <a:latin typeface="Cambria Math" panose="02040503050406030204" pitchFamily="18" charset="0"/>
                                      </a:rPr>
                                      <m:t>83+5</m:t>
                                    </m:r>
                                  </m:den>
                                </m:f>
                              </m:oMath>
                            </m:oMathPara>
                          </a14:m>
                          <a:endParaRPr lang="en-US" sz="12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CA" sz="1200" b="0" i="1" smtClean="0">
                                        <a:latin typeface="Cambria Math" panose="02040503050406030204" pitchFamily="18" charset="0"/>
                                      </a:rPr>
                                      <m:t>2</m:t>
                                    </m:r>
                                    <m:r>
                                      <a:rPr lang="en-CA" sz="1200" b="0" i="1" smtClean="0">
                                        <a:latin typeface="Cambria Math" panose="02040503050406030204" pitchFamily="18" charset="0"/>
                                      </a:rPr>
                                      <m:t>𝑥</m:t>
                                    </m:r>
                                    <m:r>
                                      <a:rPr lang="en-CA" sz="1200" b="0" i="1" smtClean="0">
                                        <a:latin typeface="Cambria Math" panose="02040503050406030204" pitchFamily="18" charset="0"/>
                                      </a:rPr>
                                      <m:t>(64.29</m:t>
                                    </m:r>
                                    <m:r>
                                      <a:rPr lang="en-CA" sz="1200" b="0" i="1" smtClean="0">
                                        <a:latin typeface="Cambria Math" panose="02040503050406030204" pitchFamily="18" charset="0"/>
                                      </a:rPr>
                                      <m:t>𝑥</m:t>
                                    </m:r>
                                    <m:r>
                                      <a:rPr lang="en-CA" sz="1200" b="0" i="1" smtClean="0">
                                        <a:latin typeface="Cambria Math" panose="02040503050406030204" pitchFamily="18" charset="0"/>
                                      </a:rPr>
                                      <m:t>84.38)</m:t>
                                    </m:r>
                                  </m:num>
                                  <m:den>
                                    <m:r>
                                      <a:rPr lang="en-CA" sz="1200" b="0" i="1" smtClean="0">
                                        <a:latin typeface="Cambria Math" panose="02040503050406030204" pitchFamily="18" charset="0"/>
                                      </a:rPr>
                                      <m:t>64.29+84.38</m:t>
                                    </m:r>
                                  </m:den>
                                </m:f>
                              </m:oMath>
                            </m:oMathPara>
                          </a14:m>
                          <a:endParaRPr lang="en-US" sz="1200"/>
                        </a:p>
                      </a:txBody>
                      <a:tcPr marL="66766" marR="66766" marT="33383" marB="33383"/>
                    </a:tc>
                    <a:extLst>
                      <a:ext uri="{0D108BD9-81ED-4DB2-BD59-A6C34878D82A}">
                        <a16:rowId xmlns:a16="http://schemas.microsoft.com/office/drawing/2014/main" val="1809046784"/>
                      </a:ext>
                    </a:extLst>
                  </a:tr>
                  <a:tr h="865219">
                    <a:tc>
                      <a:txBody>
                        <a:bodyPr/>
                        <a:lstStyle/>
                        <a:p>
                          <a:r>
                            <a:rPr lang="en-US" sz="1300"/>
                            <a:t>Model 1</a:t>
                          </a:r>
                        </a:p>
                      </a:txBody>
                      <a:tcPr marL="66766" marR="66766" marT="33383" marB="33383"/>
                    </a:tc>
                    <a:tc>
                      <a:txBody>
                        <a:bodyPr/>
                        <a:lstStyle/>
                        <a:p>
                          <a:pPr algn="ctr"/>
                          <a:r>
                            <a:rPr lang="en-US" sz="1300"/>
                            <a:t>130 (88 benign, 42 malignant)</a:t>
                          </a:r>
                        </a:p>
                      </a:txBody>
                      <a:tcPr marL="66766" marR="66766" marT="33383" marB="33383"/>
                    </a:tc>
                    <a:tc>
                      <a:txBody>
                        <a:bodyPr/>
                        <a:lstStyle/>
                        <a:p>
                          <a:pPr algn="ctr"/>
                          <a:r>
                            <a:rPr lang="en-US" sz="1300"/>
                            <a:t>84.62%</a:t>
                          </a:r>
                        </a:p>
                      </a:txBody>
                      <a:tcPr marL="66766" marR="66766" marT="33383" marB="33383"/>
                    </a:tc>
                    <a:tc>
                      <a:txBody>
                        <a:bodyPr/>
                        <a:lstStyle/>
                        <a:p>
                          <a:pPr algn="ctr"/>
                          <a:r>
                            <a:rPr lang="en-US" sz="1300"/>
                            <a:t>64.29%</a:t>
                          </a:r>
                        </a:p>
                      </a:txBody>
                      <a:tcPr marL="66766" marR="66766" marT="33383" marB="33383"/>
                    </a:tc>
                    <a:tc>
                      <a:txBody>
                        <a:bodyPr/>
                        <a:lstStyle/>
                        <a:p>
                          <a:pPr algn="ctr"/>
                          <a:r>
                            <a:rPr lang="en-US" sz="1300"/>
                            <a:t>84.38%</a:t>
                          </a:r>
                        </a:p>
                      </a:txBody>
                      <a:tcPr marL="66766" marR="66766" marT="33383" marB="33383"/>
                    </a:tc>
                    <a:tc>
                      <a:txBody>
                        <a:bodyPr/>
                        <a:lstStyle/>
                        <a:p>
                          <a:pPr algn="ctr"/>
                          <a:r>
                            <a:rPr lang="en-US" sz="1300"/>
                            <a:t>94.32%</a:t>
                          </a:r>
                        </a:p>
                      </a:txBody>
                      <a:tcPr marL="66766" marR="66766" marT="33383" marB="33383"/>
                    </a:tc>
                    <a:tc>
                      <a:txBody>
                        <a:bodyPr/>
                        <a:lstStyle/>
                        <a:p>
                          <a:pPr algn="ctr"/>
                          <a:r>
                            <a:rPr lang="en-US" sz="1300"/>
                            <a:t>72.97%</a:t>
                          </a:r>
                        </a:p>
                      </a:txBody>
                      <a:tcPr marL="66766" marR="66766" marT="33383" marB="33383"/>
                    </a:tc>
                    <a:extLst>
                      <a:ext uri="{0D108BD9-81ED-4DB2-BD59-A6C34878D82A}">
                        <a16:rowId xmlns:a16="http://schemas.microsoft.com/office/drawing/2014/main" val="2436320015"/>
                      </a:ext>
                    </a:extLst>
                  </a:tr>
                </a:tbl>
              </a:graphicData>
            </a:graphic>
          </p:graphicFrame>
        </mc:Choice>
        <mc:Fallback>
          <p:graphicFrame>
            <p:nvGraphicFramePr>
              <p:cNvPr id="17" name="Table 16">
                <a:extLst>
                  <a:ext uri="{FF2B5EF4-FFF2-40B4-BE49-F238E27FC236}">
                    <a16:creationId xmlns:a16="http://schemas.microsoft.com/office/drawing/2014/main" id="{60C1B34B-B713-E4CF-3535-A15773108C9C}"/>
                  </a:ext>
                </a:extLst>
              </p:cNvPr>
              <p:cNvGraphicFramePr>
                <a:graphicFrameLocks noGrp="1"/>
              </p:cNvGraphicFramePr>
              <p:nvPr>
                <p:extLst>
                  <p:ext uri="{D42A27DB-BD31-4B8C-83A1-F6EECF244321}">
                    <p14:modId xmlns:p14="http://schemas.microsoft.com/office/powerpoint/2010/main" val="1274325382"/>
                  </p:ext>
                </p:extLst>
              </p:nvPr>
            </p:nvGraphicFramePr>
            <p:xfrm>
              <a:off x="150607" y="4193507"/>
              <a:ext cx="9385172" cy="2527968"/>
            </p:xfrm>
            <a:graphic>
              <a:graphicData uri="http://schemas.openxmlformats.org/drawingml/2006/table">
                <a:tbl>
                  <a:tblPr firstRow="1" bandRow="1">
                    <a:tableStyleId>{5C22544A-7EE6-4342-B048-85BDC9FD1C3A}</a:tableStyleId>
                  </a:tblPr>
                  <a:tblGrid>
                    <a:gridCol w="943846">
                      <a:extLst>
                        <a:ext uri="{9D8B030D-6E8A-4147-A177-3AD203B41FA5}">
                          <a16:colId xmlns:a16="http://schemas.microsoft.com/office/drawing/2014/main" val="993378712"/>
                        </a:ext>
                      </a:extLst>
                    </a:gridCol>
                    <a:gridCol w="2257607">
                      <a:extLst>
                        <a:ext uri="{9D8B030D-6E8A-4147-A177-3AD203B41FA5}">
                          <a16:colId xmlns:a16="http://schemas.microsoft.com/office/drawing/2014/main" val="1558869568"/>
                        </a:ext>
                      </a:extLst>
                    </a:gridCol>
                    <a:gridCol w="1343990">
                      <a:extLst>
                        <a:ext uri="{9D8B030D-6E8A-4147-A177-3AD203B41FA5}">
                          <a16:colId xmlns:a16="http://schemas.microsoft.com/office/drawing/2014/main" val="2263653601"/>
                        </a:ext>
                      </a:extLst>
                    </a:gridCol>
                    <a:gridCol w="1495417">
                      <a:extLst>
                        <a:ext uri="{9D8B030D-6E8A-4147-A177-3AD203B41FA5}">
                          <a16:colId xmlns:a16="http://schemas.microsoft.com/office/drawing/2014/main" val="134843402"/>
                        </a:ext>
                      </a:extLst>
                    </a:gridCol>
                    <a:gridCol w="843634">
                      <a:extLst>
                        <a:ext uri="{9D8B030D-6E8A-4147-A177-3AD203B41FA5}">
                          <a16:colId xmlns:a16="http://schemas.microsoft.com/office/drawing/2014/main" val="148904086"/>
                        </a:ext>
                      </a:extLst>
                    </a:gridCol>
                    <a:gridCol w="958775">
                      <a:extLst>
                        <a:ext uri="{9D8B030D-6E8A-4147-A177-3AD203B41FA5}">
                          <a16:colId xmlns:a16="http://schemas.microsoft.com/office/drawing/2014/main" val="4171526895"/>
                        </a:ext>
                      </a:extLst>
                    </a:gridCol>
                    <a:gridCol w="1541903">
                      <a:extLst>
                        <a:ext uri="{9D8B030D-6E8A-4147-A177-3AD203B41FA5}">
                          <a16:colId xmlns:a16="http://schemas.microsoft.com/office/drawing/2014/main" val="2915979562"/>
                        </a:ext>
                      </a:extLst>
                    </a:gridCol>
                  </a:tblGrid>
                  <a:tr h="835455">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827294">
                    <a:tc>
                      <a:txBody>
                        <a:bodyPr/>
                        <a:lstStyle/>
                        <a:p>
                          <a:pPr lvl="0">
                            <a:buNone/>
                          </a:pPr>
                          <a:endParaRPr lang="en-US" sz="1300"/>
                        </a:p>
                      </a:txBody>
                      <a:tcPr marL="66766" marR="66766" marT="33383" marB="33383"/>
                    </a:tc>
                    <a:tc>
                      <a:txBody>
                        <a:bodyPr/>
                        <a:lstStyle/>
                        <a:p>
                          <a:pPr lvl="0" algn="ctr">
                            <a:buNone/>
                          </a:pPr>
                          <a:r>
                            <a:rPr lang="en-US" sz="1300"/>
                            <a:t># of cases</a:t>
                          </a:r>
                        </a:p>
                      </a:txBody>
                      <a:tcPr marL="66766" marR="66766" marT="33383" marB="33383"/>
                    </a:tc>
                    <a:tc>
                      <a:txBody>
                        <a:bodyPr/>
                        <a:lstStyle/>
                        <a:p>
                          <a:endParaRPr lang="en-US"/>
                        </a:p>
                      </a:txBody>
                      <a:tcPr marL="66766" marR="66766" marT="33383" marB="33383">
                        <a:blipFill>
                          <a:blip r:embed="rId2"/>
                          <a:stretch>
                            <a:fillRect l="-239545" t="-101460" r="-363182" b="-105109"/>
                          </a:stretch>
                        </a:blipFill>
                      </a:tcPr>
                    </a:tc>
                    <a:tc>
                      <a:txBody>
                        <a:bodyPr/>
                        <a:lstStyle/>
                        <a:p>
                          <a:endParaRPr lang="en-US"/>
                        </a:p>
                      </a:txBody>
                      <a:tcPr marL="66766" marR="66766" marT="33383" marB="33383">
                        <a:blipFill>
                          <a:blip r:embed="rId2"/>
                          <a:stretch>
                            <a:fillRect l="-303659" t="-101460" r="-224797" b="-105109"/>
                          </a:stretch>
                        </a:blipFill>
                      </a:tcPr>
                    </a:tc>
                    <a:tc>
                      <a:txBody>
                        <a:bodyPr/>
                        <a:lstStyle/>
                        <a:p>
                          <a:endParaRPr lang="en-US"/>
                        </a:p>
                      </a:txBody>
                      <a:tcPr marL="66766" marR="66766" marT="33383" marB="33383">
                        <a:blipFill>
                          <a:blip r:embed="rId2"/>
                          <a:stretch>
                            <a:fillRect l="-719565" t="-101460" r="-300725" b="-105109"/>
                          </a:stretch>
                        </a:blipFill>
                      </a:tcPr>
                    </a:tc>
                    <a:tc>
                      <a:txBody>
                        <a:bodyPr/>
                        <a:lstStyle/>
                        <a:p>
                          <a:endParaRPr lang="en-US"/>
                        </a:p>
                      </a:txBody>
                      <a:tcPr marL="66766" marR="66766" marT="33383" marB="33383">
                        <a:blipFill>
                          <a:blip r:embed="rId2"/>
                          <a:stretch>
                            <a:fillRect l="-715823" t="-101460" r="-162658" b="-105109"/>
                          </a:stretch>
                        </a:blipFill>
                      </a:tcPr>
                    </a:tc>
                    <a:tc>
                      <a:txBody>
                        <a:bodyPr/>
                        <a:lstStyle/>
                        <a:p>
                          <a:endParaRPr lang="en-US"/>
                        </a:p>
                      </a:txBody>
                      <a:tcPr marL="66766" marR="66766" marT="33383" marB="33383">
                        <a:blipFill>
                          <a:blip r:embed="rId2"/>
                          <a:stretch>
                            <a:fillRect l="-509486" t="-101460" r="-1581" b="-105109"/>
                          </a:stretch>
                        </a:blipFill>
                      </a:tcPr>
                    </a:tc>
                    <a:extLst>
                      <a:ext uri="{0D108BD9-81ED-4DB2-BD59-A6C34878D82A}">
                        <a16:rowId xmlns:a16="http://schemas.microsoft.com/office/drawing/2014/main" val="1809046784"/>
                      </a:ext>
                    </a:extLst>
                  </a:tr>
                  <a:tr h="865219">
                    <a:tc>
                      <a:txBody>
                        <a:bodyPr/>
                        <a:lstStyle/>
                        <a:p>
                          <a:r>
                            <a:rPr lang="en-US" sz="1300"/>
                            <a:t>Model 1</a:t>
                          </a:r>
                        </a:p>
                      </a:txBody>
                      <a:tcPr marL="66766" marR="66766" marT="33383" marB="33383"/>
                    </a:tc>
                    <a:tc>
                      <a:txBody>
                        <a:bodyPr/>
                        <a:lstStyle/>
                        <a:p>
                          <a:pPr algn="ctr"/>
                          <a:r>
                            <a:rPr lang="en-US" sz="1300"/>
                            <a:t>130 (88 benign, 42 malignant)</a:t>
                          </a:r>
                        </a:p>
                      </a:txBody>
                      <a:tcPr marL="66766" marR="66766" marT="33383" marB="33383"/>
                    </a:tc>
                    <a:tc>
                      <a:txBody>
                        <a:bodyPr/>
                        <a:lstStyle/>
                        <a:p>
                          <a:pPr algn="ctr"/>
                          <a:r>
                            <a:rPr lang="en-US" sz="1300"/>
                            <a:t>84.62%</a:t>
                          </a:r>
                        </a:p>
                      </a:txBody>
                      <a:tcPr marL="66766" marR="66766" marT="33383" marB="33383"/>
                    </a:tc>
                    <a:tc>
                      <a:txBody>
                        <a:bodyPr/>
                        <a:lstStyle/>
                        <a:p>
                          <a:pPr algn="ctr"/>
                          <a:r>
                            <a:rPr lang="en-US" sz="1300"/>
                            <a:t>64.29%</a:t>
                          </a:r>
                        </a:p>
                      </a:txBody>
                      <a:tcPr marL="66766" marR="66766" marT="33383" marB="33383"/>
                    </a:tc>
                    <a:tc>
                      <a:txBody>
                        <a:bodyPr/>
                        <a:lstStyle/>
                        <a:p>
                          <a:pPr algn="ctr"/>
                          <a:r>
                            <a:rPr lang="en-US" sz="1300"/>
                            <a:t>84.38%</a:t>
                          </a:r>
                        </a:p>
                      </a:txBody>
                      <a:tcPr marL="66766" marR="66766" marT="33383" marB="33383"/>
                    </a:tc>
                    <a:tc>
                      <a:txBody>
                        <a:bodyPr/>
                        <a:lstStyle/>
                        <a:p>
                          <a:pPr algn="ctr"/>
                          <a:r>
                            <a:rPr lang="en-US" sz="1300"/>
                            <a:t>94.32%</a:t>
                          </a:r>
                        </a:p>
                      </a:txBody>
                      <a:tcPr marL="66766" marR="66766" marT="33383" marB="33383"/>
                    </a:tc>
                    <a:tc>
                      <a:txBody>
                        <a:bodyPr/>
                        <a:lstStyle/>
                        <a:p>
                          <a:pPr algn="ctr"/>
                          <a:r>
                            <a:rPr lang="en-US" sz="1300"/>
                            <a:t>72.97%</a:t>
                          </a:r>
                        </a:p>
                      </a:txBody>
                      <a:tcPr marL="66766" marR="66766" marT="33383" marB="33383"/>
                    </a:tc>
                    <a:extLst>
                      <a:ext uri="{0D108BD9-81ED-4DB2-BD59-A6C34878D82A}">
                        <a16:rowId xmlns:a16="http://schemas.microsoft.com/office/drawing/2014/main" val="2436320015"/>
                      </a:ext>
                    </a:extLst>
                  </a:tr>
                </a:tbl>
              </a:graphicData>
            </a:graphic>
          </p:graphicFrame>
        </mc:Fallback>
      </mc:AlternateContent>
      <p:sp>
        <p:nvSpPr>
          <p:cNvPr id="18" name="TextBox 17">
            <a:extLst>
              <a:ext uri="{FF2B5EF4-FFF2-40B4-BE49-F238E27FC236}">
                <a16:creationId xmlns:a16="http://schemas.microsoft.com/office/drawing/2014/main" id="{80304DEB-EA12-7819-9FEB-1AA32D3506B3}"/>
              </a:ext>
            </a:extLst>
          </p:cNvPr>
          <p:cNvSpPr txBox="1"/>
          <p:nvPr/>
        </p:nvSpPr>
        <p:spPr>
          <a:xfrm>
            <a:off x="320600" y="3853646"/>
            <a:ext cx="4336201" cy="276999"/>
          </a:xfrm>
          <a:prstGeom prst="rect">
            <a:avLst/>
          </a:prstGeom>
          <a:noFill/>
        </p:spPr>
        <p:txBody>
          <a:bodyPr wrap="square" rtlCol="0">
            <a:spAutoFit/>
          </a:bodyPr>
          <a:lstStyle/>
          <a:p>
            <a:r>
              <a:rPr lang="en-US" sz="1200" b="1"/>
              <a:t>Table 1</a:t>
            </a:r>
            <a:r>
              <a:rPr lang="en-US" sz="1200"/>
              <a:t>. Model 1 Performance</a:t>
            </a:r>
          </a:p>
        </p:txBody>
      </p:sp>
      <p:pic>
        <p:nvPicPr>
          <p:cNvPr id="5" name="Picture 4" descr="A blue squares with white text&#10;&#10;AI-generated content may be incorrect.">
            <a:extLst>
              <a:ext uri="{FF2B5EF4-FFF2-40B4-BE49-F238E27FC236}">
                <a16:creationId xmlns:a16="http://schemas.microsoft.com/office/drawing/2014/main" id="{153B9415-009E-A5B5-BD05-48E6F4D3688C}"/>
              </a:ext>
            </a:extLst>
          </p:cNvPr>
          <p:cNvPicPr>
            <a:picLocks noChangeAspect="1"/>
          </p:cNvPicPr>
          <p:nvPr/>
        </p:nvPicPr>
        <p:blipFill>
          <a:blip r:embed="rId3"/>
          <a:stretch>
            <a:fillRect/>
          </a:stretch>
        </p:blipFill>
        <p:spPr>
          <a:xfrm>
            <a:off x="7535201" y="105094"/>
            <a:ext cx="4369726" cy="4056982"/>
          </a:xfrm>
          <a:prstGeom prst="rect">
            <a:avLst/>
          </a:prstGeom>
        </p:spPr>
      </p:pic>
    </p:spTree>
    <p:extLst>
      <p:ext uri="{BB962C8B-B14F-4D97-AF65-F5344CB8AC3E}">
        <p14:creationId xmlns:p14="http://schemas.microsoft.com/office/powerpoint/2010/main" val="2832008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071ED-2BB4-3586-8D18-A2F42DA37F5B}"/>
              </a:ext>
            </a:extLst>
          </p:cNvPr>
          <p:cNvSpPr>
            <a:spLocks noGrp="1"/>
          </p:cNvSpPr>
          <p:nvPr>
            <p:ph type="title"/>
          </p:nvPr>
        </p:nvSpPr>
        <p:spPr>
          <a:xfrm>
            <a:off x="638632" y="640080"/>
            <a:ext cx="5419252" cy="1450541"/>
          </a:xfrm>
        </p:spPr>
        <p:txBody>
          <a:bodyPr anchor="b">
            <a:normAutofit fontScale="90000"/>
          </a:bodyPr>
          <a:lstStyle/>
          <a:p>
            <a:r>
              <a:rPr lang="en-US" sz="5400"/>
              <a:t>Data Augmentation</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C8F623-6D3C-3EEC-9B25-14A50701DACC}"/>
              </a:ext>
            </a:extLst>
          </p:cNvPr>
          <p:cNvSpPr>
            <a:spLocks noGrp="1"/>
          </p:cNvSpPr>
          <p:nvPr>
            <p:ph idx="1"/>
          </p:nvPr>
        </p:nvSpPr>
        <p:spPr>
          <a:xfrm>
            <a:off x="630936" y="2660904"/>
            <a:ext cx="4818888" cy="3547872"/>
          </a:xfrm>
        </p:spPr>
        <p:txBody>
          <a:bodyPr anchor="t">
            <a:normAutofit fontScale="92500" lnSpcReduction="10000"/>
          </a:bodyPr>
          <a:lstStyle/>
          <a:p>
            <a:r>
              <a:rPr lang="en-US" sz="1900"/>
              <a:t>Solution to imbalanced dataset: </a:t>
            </a:r>
          </a:p>
          <a:p>
            <a:pPr lvl="1"/>
            <a:r>
              <a:rPr lang="en-US" sz="1900"/>
              <a:t>Apply data augmentation towards the minority class.</a:t>
            </a:r>
          </a:p>
          <a:p>
            <a:pPr lvl="1"/>
            <a:r>
              <a:rPr lang="en-US" sz="1900"/>
              <a:t>Goal: Applies image transformations to creates different variations of the original image in every epoch. </a:t>
            </a:r>
          </a:p>
          <a:p>
            <a:pPr lvl="1"/>
            <a:r>
              <a:rPr lang="en-US" sz="1900"/>
              <a:t>These techniques include Horizontal Flipping, Rotation, Cropping, Horizontal/Vertical Translation, Scaling and Random Affine. </a:t>
            </a:r>
          </a:p>
          <a:p>
            <a:pPr lvl="1"/>
            <a:r>
              <a:rPr lang="en-US" sz="1900"/>
              <a:t>The model sees them as new images so that it can see different variations of the malignant class. </a:t>
            </a:r>
          </a:p>
          <a:p>
            <a:endParaRPr lang="en-US" sz="1900"/>
          </a:p>
        </p:txBody>
      </p:sp>
      <p:pic>
        <p:nvPicPr>
          <p:cNvPr id="8" name="Picture 7" descr="A collage of a cat&#10;&#10;AI-generated content may be incorrect.">
            <a:extLst>
              <a:ext uri="{FF2B5EF4-FFF2-40B4-BE49-F238E27FC236}">
                <a16:creationId xmlns:a16="http://schemas.microsoft.com/office/drawing/2014/main" id="{2E7E7F39-08BB-6D56-3ACB-23378BDBEA76}"/>
              </a:ext>
            </a:extLst>
          </p:cNvPr>
          <p:cNvPicPr>
            <a:picLocks noChangeAspect="1"/>
          </p:cNvPicPr>
          <p:nvPr/>
        </p:nvPicPr>
        <p:blipFill>
          <a:blip r:embed="rId2"/>
          <a:stretch>
            <a:fillRect/>
          </a:stretch>
        </p:blipFill>
        <p:spPr>
          <a:xfrm>
            <a:off x="6099048" y="1184000"/>
            <a:ext cx="5458968" cy="4489999"/>
          </a:xfrm>
          <a:prstGeom prst="rect">
            <a:avLst/>
          </a:prstGeom>
        </p:spPr>
      </p:pic>
      <p:sp>
        <p:nvSpPr>
          <p:cNvPr id="4" name="Slide Number Placeholder 3">
            <a:extLst>
              <a:ext uri="{FF2B5EF4-FFF2-40B4-BE49-F238E27FC236}">
                <a16:creationId xmlns:a16="http://schemas.microsoft.com/office/drawing/2014/main" id="{7B33F5A0-A2BD-7BCB-3279-D132D4BD445B}"/>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28</a:t>
            </a:fld>
            <a:endParaRPr lang="en-US"/>
          </a:p>
        </p:txBody>
      </p:sp>
      <p:sp>
        <p:nvSpPr>
          <p:cNvPr id="5" name="TextBox 4">
            <a:extLst>
              <a:ext uri="{FF2B5EF4-FFF2-40B4-BE49-F238E27FC236}">
                <a16:creationId xmlns:a16="http://schemas.microsoft.com/office/drawing/2014/main" id="{09AD24D8-7CF7-7EC9-1FFB-1625E4811E28}"/>
              </a:ext>
            </a:extLst>
          </p:cNvPr>
          <p:cNvSpPr txBox="1"/>
          <p:nvPr/>
        </p:nvSpPr>
        <p:spPr>
          <a:xfrm>
            <a:off x="6315026" y="5631427"/>
            <a:ext cx="29432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Figure 3</a:t>
            </a:r>
            <a:r>
              <a:rPr lang="en-US" sz="1200"/>
              <a:t>. Data Augmentation Technique</a:t>
            </a:r>
          </a:p>
        </p:txBody>
      </p:sp>
    </p:spTree>
    <p:extLst>
      <p:ext uri="{BB962C8B-B14F-4D97-AF65-F5344CB8AC3E}">
        <p14:creationId xmlns:p14="http://schemas.microsoft.com/office/powerpoint/2010/main" val="938057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FB5C06-AE00-62E8-2AD8-0A6D548E5A0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6258031-0783-26C2-5E61-935CF883F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31AC7-5A2E-839F-8AAF-56A64BB5FECC}"/>
              </a:ext>
            </a:extLst>
          </p:cNvPr>
          <p:cNvSpPr>
            <a:spLocks noGrp="1"/>
          </p:cNvSpPr>
          <p:nvPr>
            <p:ph type="title"/>
          </p:nvPr>
        </p:nvSpPr>
        <p:spPr>
          <a:xfrm>
            <a:off x="630936" y="640080"/>
            <a:ext cx="4818888" cy="1481328"/>
          </a:xfrm>
        </p:spPr>
        <p:txBody>
          <a:bodyPr anchor="b">
            <a:normAutofit/>
          </a:bodyPr>
          <a:lstStyle/>
          <a:p>
            <a:r>
              <a:rPr lang="en-US" sz="5400"/>
              <a:t>Model 2</a:t>
            </a:r>
          </a:p>
        </p:txBody>
      </p:sp>
      <p:sp>
        <p:nvSpPr>
          <p:cNvPr id="46" name="sketch line">
            <a:extLst>
              <a:ext uri="{FF2B5EF4-FFF2-40B4-BE49-F238E27FC236}">
                <a16:creationId xmlns:a16="http://schemas.microsoft.com/office/drawing/2014/main" id="{BB595982-4788-4CA0-C4F1-A8BA91512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349C39-F39A-7EC5-7BFA-DEFEC23D77BE}"/>
              </a:ext>
            </a:extLst>
          </p:cNvPr>
          <p:cNvSpPr>
            <a:spLocks noGrp="1"/>
          </p:cNvSpPr>
          <p:nvPr>
            <p:ph idx="1"/>
          </p:nvPr>
        </p:nvSpPr>
        <p:spPr>
          <a:xfrm>
            <a:off x="630936" y="2660904"/>
            <a:ext cx="4818888" cy="3547872"/>
          </a:xfrm>
        </p:spPr>
        <p:txBody>
          <a:bodyPr anchor="t">
            <a:normAutofit/>
          </a:bodyPr>
          <a:lstStyle/>
          <a:p>
            <a:pPr rtl="0" fontAlgn="base">
              <a:buFont typeface="Arial" panose="020B0604020202020204" pitchFamily="34" charset="0"/>
              <a:buChar char="•"/>
            </a:pPr>
            <a:r>
              <a:rPr lang="en-US" sz="2000" b="0" i="0" u="none" strike="noStrike">
                <a:effectLst/>
                <a:latin typeface="Aptos"/>
              </a:rPr>
              <a:t>Same as Model 1 except data augmentation is applied to the minority (malignant) class</a:t>
            </a:r>
            <a:r>
              <a:rPr lang="en-US" sz="2000" b="0" i="0">
                <a:effectLst/>
                <a:latin typeface="Aptos"/>
              </a:rPr>
              <a:t>​.</a:t>
            </a:r>
            <a:endParaRPr lang="en-US" sz="2000" b="0" i="0">
              <a:effectLst/>
              <a:latin typeface="Aptos"/>
              <a:cs typeface="Arial"/>
            </a:endParaRPr>
          </a:p>
          <a:p>
            <a:pPr rtl="0" fontAlgn="base">
              <a:buFont typeface="Arial" panose="020B0604020202020204" pitchFamily="34" charset="0"/>
              <a:buChar char="•"/>
            </a:pPr>
            <a:r>
              <a:rPr lang="en-US" sz="2000" b="0" i="0" u="none" strike="noStrike">
                <a:effectLst/>
                <a:latin typeface="Aptos"/>
              </a:rPr>
              <a:t>Data augmentation is only applied to the training data (80%), not the testing data (20%).</a:t>
            </a:r>
            <a:endParaRPr lang="en-US" sz="1900"/>
          </a:p>
          <a:p>
            <a:r>
              <a:rPr lang="en-US" sz="1900"/>
              <a:t>20% testing data: 130 cases for testing (42 positive cases and 88 negative cases).</a:t>
            </a:r>
          </a:p>
          <a:p>
            <a:endParaRPr lang="en-US" sz="1900"/>
          </a:p>
          <a:p>
            <a:pPr lvl="1"/>
            <a:endParaRPr lang="en-US" sz="1900"/>
          </a:p>
        </p:txBody>
      </p:sp>
      <p:pic>
        <p:nvPicPr>
          <p:cNvPr id="5" name="Picture 4" descr="A diagram of dataset testing&#10;&#10;AI-generated content may be incorrect.">
            <a:extLst>
              <a:ext uri="{FF2B5EF4-FFF2-40B4-BE49-F238E27FC236}">
                <a16:creationId xmlns:a16="http://schemas.microsoft.com/office/drawing/2014/main" id="{364B06FE-2E01-E491-50B4-C10455E09777}"/>
              </a:ext>
            </a:extLst>
          </p:cNvPr>
          <p:cNvPicPr>
            <a:picLocks noChangeAspect="1"/>
          </p:cNvPicPr>
          <p:nvPr/>
        </p:nvPicPr>
        <p:blipFill>
          <a:blip r:embed="rId3"/>
          <a:stretch>
            <a:fillRect/>
          </a:stretch>
        </p:blipFill>
        <p:spPr>
          <a:xfrm>
            <a:off x="6099048" y="2064259"/>
            <a:ext cx="5458968" cy="2729482"/>
          </a:xfrm>
          <a:prstGeom prst="rect">
            <a:avLst/>
          </a:prstGeom>
        </p:spPr>
      </p:pic>
      <p:sp>
        <p:nvSpPr>
          <p:cNvPr id="8" name="Slide Number Placeholder 7">
            <a:extLst>
              <a:ext uri="{FF2B5EF4-FFF2-40B4-BE49-F238E27FC236}">
                <a16:creationId xmlns:a16="http://schemas.microsoft.com/office/drawing/2014/main" id="{CE304705-B967-C019-0F9F-CD3AFDB1A8D3}"/>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29</a:t>
            </a:fld>
            <a:endParaRPr lang="en-US"/>
          </a:p>
        </p:txBody>
      </p:sp>
      <p:sp>
        <p:nvSpPr>
          <p:cNvPr id="6" name="TextBox 5">
            <a:extLst>
              <a:ext uri="{FF2B5EF4-FFF2-40B4-BE49-F238E27FC236}">
                <a16:creationId xmlns:a16="http://schemas.microsoft.com/office/drawing/2014/main" id="{F9476784-D8E0-9AA3-313B-F64831B71A39}"/>
              </a:ext>
            </a:extLst>
          </p:cNvPr>
          <p:cNvSpPr txBox="1"/>
          <p:nvPr/>
        </p:nvSpPr>
        <p:spPr>
          <a:xfrm>
            <a:off x="7611237" y="3960343"/>
            <a:ext cx="857250" cy="369332"/>
          </a:xfrm>
          <a:prstGeom prst="rect">
            <a:avLst/>
          </a:prstGeom>
          <a:noFill/>
        </p:spPr>
        <p:txBody>
          <a:bodyPr wrap="square" rtlCol="0">
            <a:spAutoFit/>
          </a:bodyPr>
          <a:lstStyle/>
          <a:p>
            <a:pPr algn="ctr"/>
            <a:r>
              <a:rPr lang="en-US"/>
              <a:t>80%</a:t>
            </a:r>
          </a:p>
        </p:txBody>
      </p:sp>
      <p:sp>
        <p:nvSpPr>
          <p:cNvPr id="7" name="TextBox 6">
            <a:extLst>
              <a:ext uri="{FF2B5EF4-FFF2-40B4-BE49-F238E27FC236}">
                <a16:creationId xmlns:a16="http://schemas.microsoft.com/office/drawing/2014/main" id="{A0AB3196-41B8-3415-AAA7-C8A96AB93567}"/>
              </a:ext>
            </a:extLst>
          </p:cNvPr>
          <p:cNvSpPr txBox="1"/>
          <p:nvPr/>
        </p:nvSpPr>
        <p:spPr>
          <a:xfrm>
            <a:off x="10240537" y="3989308"/>
            <a:ext cx="857250" cy="369332"/>
          </a:xfrm>
          <a:prstGeom prst="rect">
            <a:avLst/>
          </a:prstGeom>
          <a:noFill/>
        </p:spPr>
        <p:txBody>
          <a:bodyPr wrap="square" rtlCol="0">
            <a:spAutoFit/>
          </a:bodyPr>
          <a:lstStyle/>
          <a:p>
            <a:pPr algn="ctr"/>
            <a:r>
              <a:rPr lang="en-US"/>
              <a:t>20%</a:t>
            </a:r>
          </a:p>
        </p:txBody>
      </p:sp>
    </p:spTree>
    <p:extLst>
      <p:ext uri="{BB962C8B-B14F-4D97-AF65-F5344CB8AC3E}">
        <p14:creationId xmlns:p14="http://schemas.microsoft.com/office/powerpoint/2010/main" val="4073018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7E877-9653-0CED-D988-1EF8D7CE50CC}"/>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Goal</a:t>
            </a:r>
          </a:p>
        </p:txBody>
      </p:sp>
      <p:sp>
        <p:nvSpPr>
          <p:cNvPr id="4" name="Slide Number Placeholder 3">
            <a:extLst>
              <a:ext uri="{FF2B5EF4-FFF2-40B4-BE49-F238E27FC236}">
                <a16:creationId xmlns:a16="http://schemas.microsoft.com/office/drawing/2014/main" id="{0A6479B5-2FA2-E141-ED9B-E4B17718C3D2}"/>
              </a:ext>
            </a:extLst>
          </p:cNvPr>
          <p:cNvSpPr>
            <a:spLocks noGrp="1"/>
          </p:cNvSpPr>
          <p:nvPr>
            <p:ph type="sldNum" sz="quarter" idx="12"/>
          </p:nvPr>
        </p:nvSpPr>
        <p:spPr>
          <a:xfrm>
            <a:off x="11704320" y="6455664"/>
            <a:ext cx="448056" cy="365125"/>
          </a:xfrm>
        </p:spPr>
        <p:txBody>
          <a:bodyPr>
            <a:normAutofit/>
          </a:bodyPr>
          <a:lstStyle/>
          <a:p>
            <a:pPr>
              <a:spcAft>
                <a:spcPts val="600"/>
              </a:spcAft>
            </a:pPr>
            <a:fld id="{064BF4C3-63E4-3245-90A0-0511F51DC25F}"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24" name="Content Placeholder 2">
            <a:extLst>
              <a:ext uri="{FF2B5EF4-FFF2-40B4-BE49-F238E27FC236}">
                <a16:creationId xmlns:a16="http://schemas.microsoft.com/office/drawing/2014/main" id="{2E59AE39-2C10-8194-BBD8-42196D921487}"/>
              </a:ext>
            </a:extLst>
          </p:cNvPr>
          <p:cNvGraphicFramePr>
            <a:graphicFrameLocks noGrp="1"/>
          </p:cNvGraphicFramePr>
          <p:nvPr>
            <p:ph idx="1"/>
            <p:extLst>
              <p:ext uri="{D42A27DB-BD31-4B8C-83A1-F6EECF244321}">
                <p14:modId xmlns:p14="http://schemas.microsoft.com/office/powerpoint/2010/main" val="158803093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5790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1EB1CE2D-FC21-2D77-4984-9B20D6E5E729}"/>
              </a:ext>
            </a:extLst>
          </p:cNvPr>
          <p:cNvSpPr>
            <a:spLocks noGrp="1"/>
          </p:cNvSpPr>
          <p:nvPr>
            <p:ph type="sldNum" sz="quarter" idx="12"/>
          </p:nvPr>
        </p:nvSpPr>
        <p:spPr/>
        <p:txBody>
          <a:bodyPr vert="horz" lIns="91440" tIns="45720" rIns="91440" bIns="45720" rtlCol="0" anchor="ctr">
            <a:normAutofit/>
          </a:bodyPr>
          <a:lstStyle/>
          <a:p>
            <a:pPr>
              <a:spcAft>
                <a:spcPts val="600"/>
              </a:spcAft>
            </a:pPr>
            <a:fld id="{064BF4C3-63E4-3245-90A0-0511F51DC25F}"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51299D7D-160D-571B-B193-B5B82EAF0866}"/>
              </a:ext>
            </a:extLst>
          </p:cNvPr>
          <p:cNvSpPr>
            <a:spLocks noGrp="1"/>
          </p:cNvSpPr>
          <p:nvPr>
            <p:ph type="title" idx="4294967295"/>
          </p:nvPr>
        </p:nvSpPr>
        <p:spPr>
          <a:xfrm>
            <a:off x="3596640" y="-13597"/>
            <a:ext cx="3841750" cy="763587"/>
          </a:xfrm>
        </p:spPr>
        <p:txBody>
          <a:bodyPr vert="horz" lIns="91440" tIns="45720" rIns="91440" bIns="45720" rtlCol="0" anchor="b">
            <a:normAutofit/>
          </a:bodyPr>
          <a:lstStyle/>
          <a:p>
            <a:pPr algn="ctr"/>
            <a:r>
              <a:rPr lang="en-US" sz="3600"/>
              <a:t>Model 2: Results</a:t>
            </a:r>
          </a:p>
        </p:txBody>
      </p:sp>
      <p:sp>
        <p:nvSpPr>
          <p:cNvPr id="6" name="TextBox 5">
            <a:extLst>
              <a:ext uri="{FF2B5EF4-FFF2-40B4-BE49-F238E27FC236}">
                <a16:creationId xmlns:a16="http://schemas.microsoft.com/office/drawing/2014/main" id="{10BE8141-0979-6FF1-B0B4-8D8FD173BD7F}"/>
              </a:ext>
            </a:extLst>
          </p:cNvPr>
          <p:cNvSpPr txBox="1"/>
          <p:nvPr/>
        </p:nvSpPr>
        <p:spPr>
          <a:xfrm>
            <a:off x="5649388" y="3064245"/>
            <a:ext cx="42789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Table 1</a:t>
            </a:r>
            <a:r>
              <a:rPr lang="en-US" sz="1200"/>
              <a:t>. Model 1 Performance</a:t>
            </a:r>
          </a:p>
        </p:txBody>
      </p:sp>
      <p:sp>
        <p:nvSpPr>
          <p:cNvPr id="7" name="TextBox 6">
            <a:extLst>
              <a:ext uri="{FF2B5EF4-FFF2-40B4-BE49-F238E27FC236}">
                <a16:creationId xmlns:a16="http://schemas.microsoft.com/office/drawing/2014/main" id="{811F2A3C-99CE-793F-0047-B51179C0C8A1}"/>
              </a:ext>
            </a:extLst>
          </p:cNvPr>
          <p:cNvSpPr txBox="1"/>
          <p:nvPr/>
        </p:nvSpPr>
        <p:spPr>
          <a:xfrm>
            <a:off x="5710988" y="4791197"/>
            <a:ext cx="40341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Table 2</a:t>
            </a:r>
            <a:r>
              <a:rPr lang="en-US" sz="1200"/>
              <a:t>. Model 2 Performance</a:t>
            </a:r>
          </a:p>
        </p:txBody>
      </p:sp>
      <p:sp>
        <p:nvSpPr>
          <p:cNvPr id="5" name="TextBox 4">
            <a:extLst>
              <a:ext uri="{FF2B5EF4-FFF2-40B4-BE49-F238E27FC236}">
                <a16:creationId xmlns:a16="http://schemas.microsoft.com/office/drawing/2014/main" id="{5C8898B7-31C5-A3F3-F316-7FEA070BAB4C}"/>
              </a:ext>
            </a:extLst>
          </p:cNvPr>
          <p:cNvSpPr txBox="1"/>
          <p:nvPr/>
        </p:nvSpPr>
        <p:spPr>
          <a:xfrm>
            <a:off x="6352382" y="857399"/>
            <a:ext cx="5710989" cy="2600712"/>
          </a:xfrm>
          <a:prstGeom prst="rect">
            <a:avLst/>
          </a:prstGeom>
          <a:noFill/>
        </p:spPr>
        <p:txBody>
          <a:bodyPr wrap="square" rtlCol="0">
            <a:spAutoFit/>
          </a:bodyPr>
          <a:lstStyle/>
          <a:p>
            <a:pPr marL="457200" indent="-171450">
              <a:spcBef>
                <a:spcPts val="0"/>
              </a:spcBef>
              <a:spcAft>
                <a:spcPts val="600"/>
              </a:spcAft>
              <a:buFont typeface="Arial" panose="020B0604020202020204" pitchFamily="34" charset="0"/>
              <a:buChar char="•"/>
            </a:pPr>
            <a:r>
              <a:rPr lang="en-US" sz="1200"/>
              <a:t>Training dataset (minority class) was balanced using data augmentation, aimed at reducing the bias towards the negative class. </a:t>
            </a:r>
          </a:p>
          <a:p>
            <a:pPr marL="457200" indent="-171450">
              <a:spcBef>
                <a:spcPts val="0"/>
              </a:spcBef>
              <a:spcAft>
                <a:spcPts val="600"/>
              </a:spcAft>
              <a:buFont typeface="Arial" panose="020B0604020202020204" pitchFamily="34" charset="0"/>
              <a:buChar char="•"/>
            </a:pPr>
            <a:r>
              <a:rPr lang="en-US" sz="1200"/>
              <a:t>Results does show an increase in recall (sensitivity) (i.e., correctly identifying the minority (malignant) class), by 14% of an increase.</a:t>
            </a:r>
          </a:p>
          <a:p>
            <a:pPr marL="457200" indent="-171450">
              <a:spcBef>
                <a:spcPts val="0"/>
              </a:spcBef>
              <a:spcAft>
                <a:spcPts val="600"/>
              </a:spcAft>
              <a:buFont typeface="Arial" panose="020B0604020202020204" pitchFamily="34" charset="0"/>
              <a:buChar char="•"/>
            </a:pPr>
            <a:r>
              <a:rPr lang="en-US" sz="1200"/>
              <a:t>However, this does reduce the specificity of the model (i.e., higher incidences of incorrectly classifying cases as being malignant). </a:t>
            </a:r>
          </a:p>
          <a:p>
            <a:pPr marL="457200" indent="-171450">
              <a:spcBef>
                <a:spcPts val="0"/>
              </a:spcBef>
              <a:spcAft>
                <a:spcPts val="600"/>
              </a:spcAft>
              <a:buFont typeface="Arial" panose="020B0604020202020204" pitchFamily="34" charset="0"/>
              <a:buChar char="•"/>
            </a:pPr>
            <a:r>
              <a:rPr lang="en-US" sz="1200"/>
              <a:t>Need a distribution of model performance, to have a better estimate of how the model would perform on unseen data. </a:t>
            </a:r>
          </a:p>
          <a:p>
            <a:pPr marL="457200" indent="-171450">
              <a:spcBef>
                <a:spcPts val="0"/>
              </a:spcBef>
              <a:spcAft>
                <a:spcPts val="600"/>
              </a:spcAft>
              <a:buFont typeface="Arial" panose="020B0604020202020204" pitchFamily="34" charset="0"/>
              <a:buChar char="•"/>
            </a:pPr>
            <a:r>
              <a:rPr lang="en-US" sz="1200"/>
              <a:t>Note: Although model’s 2 performance is superior to model 1’s, however, This isn’t the best representation since it is tested on 20% of the data only. </a:t>
            </a:r>
          </a:p>
          <a:p>
            <a:endParaRPr lang="en-US"/>
          </a:p>
        </p:txBody>
      </p:sp>
      <p:pic>
        <p:nvPicPr>
          <p:cNvPr id="9" name="Picture 8" descr="A blue squares with white text&#10;&#10;AI-generated content may be incorrect.">
            <a:extLst>
              <a:ext uri="{FF2B5EF4-FFF2-40B4-BE49-F238E27FC236}">
                <a16:creationId xmlns:a16="http://schemas.microsoft.com/office/drawing/2014/main" id="{A234C7C9-0F65-2E8B-B9BD-8B92D2ADAFDB}"/>
              </a:ext>
            </a:extLst>
          </p:cNvPr>
          <p:cNvPicPr>
            <a:picLocks noChangeAspect="1"/>
          </p:cNvPicPr>
          <p:nvPr/>
        </p:nvPicPr>
        <p:blipFill>
          <a:blip r:embed="rId2"/>
          <a:stretch>
            <a:fillRect/>
          </a:stretch>
        </p:blipFill>
        <p:spPr>
          <a:xfrm>
            <a:off x="11068" y="47601"/>
            <a:ext cx="3425787" cy="3180602"/>
          </a:xfrm>
          <a:prstGeom prst="rect">
            <a:avLst/>
          </a:prstGeom>
        </p:spPr>
      </p:pic>
      <p:sp>
        <p:nvSpPr>
          <p:cNvPr id="12" name="TextBox 11">
            <a:extLst>
              <a:ext uri="{FF2B5EF4-FFF2-40B4-BE49-F238E27FC236}">
                <a16:creationId xmlns:a16="http://schemas.microsoft.com/office/drawing/2014/main" id="{5321CAB2-FAEC-465C-E973-5AE98FE8205D}"/>
              </a:ext>
            </a:extLst>
          </p:cNvPr>
          <p:cNvSpPr txBox="1"/>
          <p:nvPr/>
        </p:nvSpPr>
        <p:spPr>
          <a:xfrm>
            <a:off x="63197" y="3152001"/>
            <a:ext cx="42789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Figure 1</a:t>
            </a:r>
            <a:r>
              <a:rPr lang="en-US" sz="1200"/>
              <a:t>. Model 1 Confusion Matrix</a:t>
            </a:r>
          </a:p>
        </p:txBody>
      </p:sp>
      <p:sp>
        <p:nvSpPr>
          <p:cNvPr id="13" name="TextBox 12">
            <a:extLst>
              <a:ext uri="{FF2B5EF4-FFF2-40B4-BE49-F238E27FC236}">
                <a16:creationId xmlns:a16="http://schemas.microsoft.com/office/drawing/2014/main" id="{C11B6922-3267-05AD-4F1A-2F9B17749593}"/>
              </a:ext>
            </a:extLst>
          </p:cNvPr>
          <p:cNvSpPr txBox="1"/>
          <p:nvPr/>
        </p:nvSpPr>
        <p:spPr>
          <a:xfrm>
            <a:off x="63197" y="6623611"/>
            <a:ext cx="42789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Figure 2</a:t>
            </a:r>
            <a:r>
              <a:rPr lang="en-US" sz="1200"/>
              <a:t>. Model 2 Confusion Matrix</a:t>
            </a:r>
          </a:p>
        </p:txBody>
      </p:sp>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8A7B6D9A-4FAB-3B41-B478-ED8434D48599}"/>
                  </a:ext>
                </a:extLst>
              </p:cNvPr>
              <p:cNvGraphicFramePr>
                <a:graphicFrameLocks noGrp="1"/>
              </p:cNvGraphicFramePr>
              <p:nvPr>
                <p:extLst>
                  <p:ext uri="{D42A27DB-BD31-4B8C-83A1-F6EECF244321}">
                    <p14:modId xmlns:p14="http://schemas.microsoft.com/office/powerpoint/2010/main" val="3314616392"/>
                  </p:ext>
                </p:extLst>
              </p:nvPr>
            </p:nvGraphicFramePr>
            <p:xfrm>
              <a:off x="5710988" y="3268205"/>
              <a:ext cx="6301257" cy="1295733"/>
            </p:xfrm>
            <a:graphic>
              <a:graphicData uri="http://schemas.openxmlformats.org/drawingml/2006/table">
                <a:tbl>
                  <a:tblPr firstRow="1" bandRow="1">
                    <a:tableStyleId>{5C22544A-7EE6-4342-B048-85BDC9FD1C3A}</a:tableStyleId>
                  </a:tblPr>
                  <a:tblGrid>
                    <a:gridCol w="689157">
                      <a:extLst>
                        <a:ext uri="{9D8B030D-6E8A-4147-A177-3AD203B41FA5}">
                          <a16:colId xmlns:a16="http://schemas.microsoft.com/office/drawing/2014/main" val="993378712"/>
                        </a:ext>
                      </a:extLst>
                    </a:gridCol>
                    <a:gridCol w="790313">
                      <a:extLst>
                        <a:ext uri="{9D8B030D-6E8A-4147-A177-3AD203B41FA5}">
                          <a16:colId xmlns:a16="http://schemas.microsoft.com/office/drawing/2014/main" val="1558869568"/>
                        </a:ext>
                      </a:extLst>
                    </a:gridCol>
                    <a:gridCol w="1161033">
                      <a:extLst>
                        <a:ext uri="{9D8B030D-6E8A-4147-A177-3AD203B41FA5}">
                          <a16:colId xmlns:a16="http://schemas.microsoft.com/office/drawing/2014/main" val="2263653601"/>
                        </a:ext>
                      </a:extLst>
                    </a:gridCol>
                    <a:gridCol w="981598">
                      <a:extLst>
                        <a:ext uri="{9D8B030D-6E8A-4147-A177-3AD203B41FA5}">
                          <a16:colId xmlns:a16="http://schemas.microsoft.com/office/drawing/2014/main" val="134843402"/>
                        </a:ext>
                      </a:extLst>
                    </a:gridCol>
                    <a:gridCol w="792664">
                      <a:extLst>
                        <a:ext uri="{9D8B030D-6E8A-4147-A177-3AD203B41FA5}">
                          <a16:colId xmlns:a16="http://schemas.microsoft.com/office/drawing/2014/main" val="148904086"/>
                        </a:ext>
                      </a:extLst>
                    </a:gridCol>
                    <a:gridCol w="874380">
                      <a:extLst>
                        <a:ext uri="{9D8B030D-6E8A-4147-A177-3AD203B41FA5}">
                          <a16:colId xmlns:a16="http://schemas.microsoft.com/office/drawing/2014/main" val="4171526895"/>
                        </a:ext>
                      </a:extLst>
                    </a:gridCol>
                    <a:gridCol w="1012112">
                      <a:extLst>
                        <a:ext uri="{9D8B030D-6E8A-4147-A177-3AD203B41FA5}">
                          <a16:colId xmlns:a16="http://schemas.microsoft.com/office/drawing/2014/main" val="2915979562"/>
                        </a:ext>
                      </a:extLst>
                    </a:gridCol>
                  </a:tblGrid>
                  <a:tr h="422135">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426034">
                    <a:tc>
                      <a:txBody>
                        <a:bodyPr/>
                        <a:lstStyle/>
                        <a:p>
                          <a:pPr lvl="0" algn="ctr">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27+83</m:t>
                                    </m:r>
                                  </m:num>
                                  <m:den>
                                    <m:r>
                                      <a:rPr lang="en-CA" sz="1000" b="0" i="1" smtClean="0">
                                        <a:latin typeface="Cambria Math" panose="02040503050406030204" pitchFamily="18" charset="0"/>
                                      </a:rPr>
                                      <m:t>27+83+15+5</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27</m:t>
                                    </m:r>
                                  </m:num>
                                  <m:den>
                                    <m:r>
                                      <a:rPr lang="en-CA" sz="1000" b="0" i="1" smtClean="0">
                                        <a:latin typeface="Cambria Math" panose="02040503050406030204" pitchFamily="18" charset="0"/>
                                      </a:rPr>
                                      <m:t>27+15</m:t>
                                    </m:r>
                                  </m:den>
                                </m:f>
                              </m:oMath>
                            </m:oMathPara>
                          </a14:m>
                          <a:br>
                            <a:rPr lang="en-US" sz="1000"/>
                          </a:br>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27</m:t>
                                    </m:r>
                                  </m:num>
                                  <m:den>
                                    <m:r>
                                      <a:rPr lang="en-CA" sz="1000" b="0" i="1" smtClean="0">
                                        <a:latin typeface="Cambria Math" panose="02040503050406030204" pitchFamily="18" charset="0"/>
                                      </a:rPr>
                                      <m:t>27+5</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83</m:t>
                                    </m:r>
                                  </m:num>
                                  <m:den>
                                    <m:r>
                                      <a:rPr lang="en-CA" sz="1000" b="0" i="1" smtClean="0">
                                        <a:latin typeface="Cambria Math" panose="02040503050406030204" pitchFamily="18" charset="0"/>
                                      </a:rPr>
                                      <m:t>83+5</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m:t>
                                    </m:r>
                                    <m:r>
                                      <a:rPr lang="en-CA" sz="1000" b="0" i="1" smtClean="0">
                                        <a:latin typeface="Cambria Math" panose="02040503050406030204" pitchFamily="18" charset="0"/>
                                      </a:rPr>
                                      <m:t>𝑥</m:t>
                                    </m:r>
                                    <m:r>
                                      <a:rPr lang="en-CA" sz="1000" b="0" i="1" smtClean="0">
                                        <a:latin typeface="Cambria Math" panose="02040503050406030204" pitchFamily="18" charset="0"/>
                                      </a:rPr>
                                      <m:t>(64.29</m:t>
                                    </m:r>
                                    <m:r>
                                      <a:rPr lang="en-CA" sz="1000" b="0" i="1" smtClean="0">
                                        <a:latin typeface="Cambria Math" panose="02040503050406030204" pitchFamily="18" charset="0"/>
                                      </a:rPr>
                                      <m:t>𝑥</m:t>
                                    </m:r>
                                    <m:r>
                                      <a:rPr lang="en-CA" sz="1000" b="0" i="1" smtClean="0">
                                        <a:latin typeface="Cambria Math" panose="02040503050406030204" pitchFamily="18" charset="0"/>
                                      </a:rPr>
                                      <m:t>84.38)</m:t>
                                    </m:r>
                                  </m:num>
                                  <m:den>
                                    <m:r>
                                      <a:rPr lang="en-CA" sz="1000" b="0" i="1" smtClean="0">
                                        <a:latin typeface="Cambria Math" panose="02040503050406030204" pitchFamily="18" charset="0"/>
                                      </a:rPr>
                                      <m:t>64.29+84.38</m:t>
                                    </m:r>
                                  </m:den>
                                </m:f>
                              </m:oMath>
                            </m:oMathPara>
                          </a14:m>
                          <a:endParaRPr lang="en-US" sz="1000"/>
                        </a:p>
                      </a:txBody>
                      <a:tcPr marL="66766" marR="66766" marT="33383" marB="33383"/>
                    </a:tc>
                    <a:extLst>
                      <a:ext uri="{0D108BD9-81ED-4DB2-BD59-A6C34878D82A}">
                        <a16:rowId xmlns:a16="http://schemas.microsoft.com/office/drawing/2014/main" val="1809046784"/>
                      </a:ext>
                    </a:extLst>
                  </a:tr>
                  <a:tr h="437173">
                    <a:tc>
                      <a:txBody>
                        <a:bodyPr/>
                        <a:lstStyle/>
                        <a:p>
                          <a:pPr algn="ctr"/>
                          <a:r>
                            <a:rPr lang="en-US" sz="1000"/>
                            <a:t>Model 1</a:t>
                          </a:r>
                        </a:p>
                      </a:txBody>
                      <a:tcPr marL="66766" marR="66766" marT="33383" marB="33383"/>
                    </a:tc>
                    <a:tc>
                      <a:txBody>
                        <a:bodyPr/>
                        <a:lstStyle/>
                        <a:p>
                          <a:pPr algn="ctr"/>
                          <a:r>
                            <a:rPr lang="en-US" sz="1000"/>
                            <a:t>130 </a:t>
                          </a:r>
                        </a:p>
                      </a:txBody>
                      <a:tcPr marL="66766" marR="66766" marT="33383" marB="33383"/>
                    </a:tc>
                    <a:tc>
                      <a:txBody>
                        <a:bodyPr/>
                        <a:lstStyle/>
                        <a:p>
                          <a:pPr algn="ctr"/>
                          <a:r>
                            <a:rPr lang="en-US" sz="1000"/>
                            <a:t>84.62%</a:t>
                          </a:r>
                        </a:p>
                      </a:txBody>
                      <a:tcPr marL="66766" marR="66766" marT="33383" marB="33383"/>
                    </a:tc>
                    <a:tc>
                      <a:txBody>
                        <a:bodyPr/>
                        <a:lstStyle/>
                        <a:p>
                          <a:pPr algn="ctr"/>
                          <a:r>
                            <a:rPr lang="en-US" sz="1000"/>
                            <a:t>64.29%</a:t>
                          </a:r>
                        </a:p>
                      </a:txBody>
                      <a:tcPr marL="66766" marR="66766" marT="33383" marB="33383"/>
                    </a:tc>
                    <a:tc>
                      <a:txBody>
                        <a:bodyPr/>
                        <a:lstStyle/>
                        <a:p>
                          <a:pPr algn="ctr"/>
                          <a:r>
                            <a:rPr lang="en-US" sz="1000"/>
                            <a:t>84.38%</a:t>
                          </a:r>
                        </a:p>
                      </a:txBody>
                      <a:tcPr marL="66766" marR="66766" marT="33383" marB="33383"/>
                    </a:tc>
                    <a:tc>
                      <a:txBody>
                        <a:bodyPr/>
                        <a:lstStyle/>
                        <a:p>
                          <a:pPr algn="ctr"/>
                          <a:r>
                            <a:rPr lang="en-US" sz="1000"/>
                            <a:t>94.32%</a:t>
                          </a:r>
                        </a:p>
                      </a:txBody>
                      <a:tcPr marL="66766" marR="66766" marT="33383" marB="33383"/>
                    </a:tc>
                    <a:tc>
                      <a:txBody>
                        <a:bodyPr/>
                        <a:lstStyle/>
                        <a:p>
                          <a:pPr algn="ctr"/>
                          <a:r>
                            <a:rPr lang="en-US" sz="1000"/>
                            <a:t>72.97%</a:t>
                          </a:r>
                        </a:p>
                      </a:txBody>
                      <a:tcPr marL="66766" marR="66766" marT="33383" marB="33383"/>
                    </a:tc>
                    <a:extLst>
                      <a:ext uri="{0D108BD9-81ED-4DB2-BD59-A6C34878D82A}">
                        <a16:rowId xmlns:a16="http://schemas.microsoft.com/office/drawing/2014/main" val="2436320015"/>
                      </a:ext>
                    </a:extLst>
                  </a:tr>
                </a:tbl>
              </a:graphicData>
            </a:graphic>
          </p:graphicFrame>
        </mc:Choice>
        <mc:Fallback>
          <p:graphicFrame>
            <p:nvGraphicFramePr>
              <p:cNvPr id="19" name="Table 18">
                <a:extLst>
                  <a:ext uri="{FF2B5EF4-FFF2-40B4-BE49-F238E27FC236}">
                    <a16:creationId xmlns:a16="http://schemas.microsoft.com/office/drawing/2014/main" id="{8A7B6D9A-4FAB-3B41-B478-ED8434D48599}"/>
                  </a:ext>
                </a:extLst>
              </p:cNvPr>
              <p:cNvGraphicFramePr>
                <a:graphicFrameLocks noGrp="1"/>
              </p:cNvGraphicFramePr>
              <p:nvPr>
                <p:extLst>
                  <p:ext uri="{D42A27DB-BD31-4B8C-83A1-F6EECF244321}">
                    <p14:modId xmlns:p14="http://schemas.microsoft.com/office/powerpoint/2010/main" val="3314616392"/>
                  </p:ext>
                </p:extLst>
              </p:nvPr>
            </p:nvGraphicFramePr>
            <p:xfrm>
              <a:off x="5710988" y="3268205"/>
              <a:ext cx="6301257" cy="1295733"/>
            </p:xfrm>
            <a:graphic>
              <a:graphicData uri="http://schemas.openxmlformats.org/drawingml/2006/table">
                <a:tbl>
                  <a:tblPr firstRow="1" bandRow="1">
                    <a:tableStyleId>{5C22544A-7EE6-4342-B048-85BDC9FD1C3A}</a:tableStyleId>
                  </a:tblPr>
                  <a:tblGrid>
                    <a:gridCol w="689157">
                      <a:extLst>
                        <a:ext uri="{9D8B030D-6E8A-4147-A177-3AD203B41FA5}">
                          <a16:colId xmlns:a16="http://schemas.microsoft.com/office/drawing/2014/main" val="993378712"/>
                        </a:ext>
                      </a:extLst>
                    </a:gridCol>
                    <a:gridCol w="790313">
                      <a:extLst>
                        <a:ext uri="{9D8B030D-6E8A-4147-A177-3AD203B41FA5}">
                          <a16:colId xmlns:a16="http://schemas.microsoft.com/office/drawing/2014/main" val="1558869568"/>
                        </a:ext>
                      </a:extLst>
                    </a:gridCol>
                    <a:gridCol w="1161033">
                      <a:extLst>
                        <a:ext uri="{9D8B030D-6E8A-4147-A177-3AD203B41FA5}">
                          <a16:colId xmlns:a16="http://schemas.microsoft.com/office/drawing/2014/main" val="2263653601"/>
                        </a:ext>
                      </a:extLst>
                    </a:gridCol>
                    <a:gridCol w="981598">
                      <a:extLst>
                        <a:ext uri="{9D8B030D-6E8A-4147-A177-3AD203B41FA5}">
                          <a16:colId xmlns:a16="http://schemas.microsoft.com/office/drawing/2014/main" val="134843402"/>
                        </a:ext>
                      </a:extLst>
                    </a:gridCol>
                    <a:gridCol w="792664">
                      <a:extLst>
                        <a:ext uri="{9D8B030D-6E8A-4147-A177-3AD203B41FA5}">
                          <a16:colId xmlns:a16="http://schemas.microsoft.com/office/drawing/2014/main" val="148904086"/>
                        </a:ext>
                      </a:extLst>
                    </a:gridCol>
                    <a:gridCol w="874380">
                      <a:extLst>
                        <a:ext uri="{9D8B030D-6E8A-4147-A177-3AD203B41FA5}">
                          <a16:colId xmlns:a16="http://schemas.microsoft.com/office/drawing/2014/main" val="4171526895"/>
                        </a:ext>
                      </a:extLst>
                    </a:gridCol>
                    <a:gridCol w="1012112">
                      <a:extLst>
                        <a:ext uri="{9D8B030D-6E8A-4147-A177-3AD203B41FA5}">
                          <a16:colId xmlns:a16="http://schemas.microsoft.com/office/drawing/2014/main" val="2915979562"/>
                        </a:ext>
                      </a:extLst>
                    </a:gridCol>
                  </a:tblGrid>
                  <a:tr h="432526">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426034">
                    <a:tc>
                      <a:txBody>
                        <a:bodyPr/>
                        <a:lstStyle/>
                        <a:p>
                          <a:pPr lvl="0" algn="ctr">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endParaRPr lang="en-US"/>
                        </a:p>
                      </a:txBody>
                      <a:tcPr marL="66766" marR="66766" marT="33383" marB="33383">
                        <a:blipFill>
                          <a:blip r:embed="rId3"/>
                          <a:stretch>
                            <a:fillRect l="-127749" t="-104286" r="-316754" b="-105714"/>
                          </a:stretch>
                        </a:blipFill>
                      </a:tcPr>
                    </a:tc>
                    <a:tc>
                      <a:txBody>
                        <a:bodyPr/>
                        <a:lstStyle/>
                        <a:p>
                          <a:endParaRPr lang="en-US"/>
                        </a:p>
                      </a:txBody>
                      <a:tcPr marL="66766" marR="66766" marT="33383" marB="33383">
                        <a:blipFill>
                          <a:blip r:embed="rId3"/>
                          <a:stretch>
                            <a:fillRect l="-270186" t="-104286" r="-275776" b="-105714"/>
                          </a:stretch>
                        </a:blipFill>
                      </a:tcPr>
                    </a:tc>
                    <a:tc>
                      <a:txBody>
                        <a:bodyPr/>
                        <a:lstStyle/>
                        <a:p>
                          <a:endParaRPr lang="en-US"/>
                        </a:p>
                      </a:txBody>
                      <a:tcPr marL="66766" marR="66766" marT="33383" marB="33383">
                        <a:blipFill>
                          <a:blip r:embed="rId3"/>
                          <a:stretch>
                            <a:fillRect l="-458462" t="-104286" r="-241538" b="-105714"/>
                          </a:stretch>
                        </a:blipFill>
                      </a:tcPr>
                    </a:tc>
                    <a:tc>
                      <a:txBody>
                        <a:bodyPr/>
                        <a:lstStyle/>
                        <a:p>
                          <a:endParaRPr lang="en-US"/>
                        </a:p>
                      </a:txBody>
                      <a:tcPr marL="66766" marR="66766" marT="33383" marB="33383">
                        <a:blipFill>
                          <a:blip r:embed="rId3"/>
                          <a:stretch>
                            <a:fillRect l="-504167" t="-104286" r="-118056" b="-105714"/>
                          </a:stretch>
                        </a:blipFill>
                      </a:tcPr>
                    </a:tc>
                    <a:tc>
                      <a:txBody>
                        <a:bodyPr/>
                        <a:lstStyle/>
                        <a:p>
                          <a:endParaRPr lang="en-US"/>
                        </a:p>
                      </a:txBody>
                      <a:tcPr marL="66766" marR="66766" marT="33383" marB="33383">
                        <a:blipFill>
                          <a:blip r:embed="rId3"/>
                          <a:stretch>
                            <a:fillRect l="-524096" t="-104286" r="-2410" b="-105714"/>
                          </a:stretch>
                        </a:blipFill>
                      </a:tcPr>
                    </a:tc>
                    <a:extLst>
                      <a:ext uri="{0D108BD9-81ED-4DB2-BD59-A6C34878D82A}">
                        <a16:rowId xmlns:a16="http://schemas.microsoft.com/office/drawing/2014/main" val="1809046784"/>
                      </a:ext>
                    </a:extLst>
                  </a:tr>
                  <a:tr h="437173">
                    <a:tc>
                      <a:txBody>
                        <a:bodyPr/>
                        <a:lstStyle/>
                        <a:p>
                          <a:pPr algn="ctr"/>
                          <a:r>
                            <a:rPr lang="en-US" sz="1000"/>
                            <a:t>Model 1</a:t>
                          </a:r>
                        </a:p>
                      </a:txBody>
                      <a:tcPr marL="66766" marR="66766" marT="33383" marB="33383"/>
                    </a:tc>
                    <a:tc>
                      <a:txBody>
                        <a:bodyPr/>
                        <a:lstStyle/>
                        <a:p>
                          <a:pPr algn="ctr"/>
                          <a:r>
                            <a:rPr lang="en-US" sz="1000"/>
                            <a:t>130 </a:t>
                          </a:r>
                        </a:p>
                      </a:txBody>
                      <a:tcPr marL="66766" marR="66766" marT="33383" marB="33383"/>
                    </a:tc>
                    <a:tc>
                      <a:txBody>
                        <a:bodyPr/>
                        <a:lstStyle/>
                        <a:p>
                          <a:pPr algn="ctr"/>
                          <a:r>
                            <a:rPr lang="en-US" sz="1000"/>
                            <a:t>84.62%</a:t>
                          </a:r>
                        </a:p>
                      </a:txBody>
                      <a:tcPr marL="66766" marR="66766" marT="33383" marB="33383"/>
                    </a:tc>
                    <a:tc>
                      <a:txBody>
                        <a:bodyPr/>
                        <a:lstStyle/>
                        <a:p>
                          <a:pPr algn="ctr"/>
                          <a:r>
                            <a:rPr lang="en-US" sz="1000"/>
                            <a:t>64.29%</a:t>
                          </a:r>
                        </a:p>
                      </a:txBody>
                      <a:tcPr marL="66766" marR="66766" marT="33383" marB="33383"/>
                    </a:tc>
                    <a:tc>
                      <a:txBody>
                        <a:bodyPr/>
                        <a:lstStyle/>
                        <a:p>
                          <a:pPr algn="ctr"/>
                          <a:r>
                            <a:rPr lang="en-US" sz="1000"/>
                            <a:t>84.38%</a:t>
                          </a:r>
                        </a:p>
                      </a:txBody>
                      <a:tcPr marL="66766" marR="66766" marT="33383" marB="33383"/>
                    </a:tc>
                    <a:tc>
                      <a:txBody>
                        <a:bodyPr/>
                        <a:lstStyle/>
                        <a:p>
                          <a:pPr algn="ctr"/>
                          <a:r>
                            <a:rPr lang="en-US" sz="1000"/>
                            <a:t>94.32%</a:t>
                          </a:r>
                        </a:p>
                      </a:txBody>
                      <a:tcPr marL="66766" marR="66766" marT="33383" marB="33383"/>
                    </a:tc>
                    <a:tc>
                      <a:txBody>
                        <a:bodyPr/>
                        <a:lstStyle/>
                        <a:p>
                          <a:pPr algn="ctr"/>
                          <a:r>
                            <a:rPr lang="en-US" sz="1000"/>
                            <a:t>72.97%</a:t>
                          </a:r>
                        </a:p>
                      </a:txBody>
                      <a:tcPr marL="66766" marR="66766" marT="33383" marB="33383"/>
                    </a:tc>
                    <a:extLst>
                      <a:ext uri="{0D108BD9-81ED-4DB2-BD59-A6C34878D82A}">
                        <a16:rowId xmlns:a16="http://schemas.microsoft.com/office/drawing/2014/main" val="2436320015"/>
                      </a:ext>
                    </a:extLst>
                  </a:tr>
                </a:tbl>
              </a:graphicData>
            </a:graphic>
          </p:graphicFrame>
        </mc:Fallback>
      </mc:AlternateContent>
      <p:pic>
        <p:nvPicPr>
          <p:cNvPr id="21" name="Picture 20" descr="A diagram of a confusion matrix&#10;&#10;AI-generated content may be incorrect.">
            <a:extLst>
              <a:ext uri="{FF2B5EF4-FFF2-40B4-BE49-F238E27FC236}">
                <a16:creationId xmlns:a16="http://schemas.microsoft.com/office/drawing/2014/main" id="{B7DE0F04-DFBD-6FB0-F7F0-163435053918}"/>
              </a:ext>
            </a:extLst>
          </p:cNvPr>
          <p:cNvPicPr>
            <a:picLocks noChangeAspect="1"/>
          </p:cNvPicPr>
          <p:nvPr/>
        </p:nvPicPr>
        <p:blipFill>
          <a:blip r:embed="rId4"/>
          <a:stretch>
            <a:fillRect/>
          </a:stretch>
        </p:blipFill>
        <p:spPr>
          <a:xfrm>
            <a:off x="48284" y="3398507"/>
            <a:ext cx="3425787" cy="3193300"/>
          </a:xfrm>
          <a:prstGeom prst="rect">
            <a:avLst/>
          </a:prstGeom>
        </p:spPr>
      </p:pic>
      <mc:AlternateContent xmlns:mc="http://schemas.openxmlformats.org/markup-compatibility/2006">
        <mc:Choice xmlns:a14="http://schemas.microsoft.com/office/drawing/2010/main" Requires="a14">
          <p:graphicFrame>
            <p:nvGraphicFramePr>
              <p:cNvPr id="23" name="Table 22">
                <a:extLst>
                  <a:ext uri="{FF2B5EF4-FFF2-40B4-BE49-F238E27FC236}">
                    <a16:creationId xmlns:a16="http://schemas.microsoft.com/office/drawing/2014/main" id="{5D002FE9-94EA-2642-9252-00404997422B}"/>
                  </a:ext>
                </a:extLst>
              </p:cNvPr>
              <p:cNvGraphicFramePr>
                <a:graphicFrameLocks noGrp="1"/>
              </p:cNvGraphicFramePr>
              <p:nvPr>
                <p:extLst>
                  <p:ext uri="{D42A27DB-BD31-4B8C-83A1-F6EECF244321}">
                    <p14:modId xmlns:p14="http://schemas.microsoft.com/office/powerpoint/2010/main" val="157102865"/>
                  </p:ext>
                </p:extLst>
              </p:nvPr>
            </p:nvGraphicFramePr>
            <p:xfrm>
              <a:off x="5762114" y="4995157"/>
              <a:ext cx="6301257" cy="1295733"/>
            </p:xfrm>
            <a:graphic>
              <a:graphicData uri="http://schemas.openxmlformats.org/drawingml/2006/table">
                <a:tbl>
                  <a:tblPr firstRow="1" bandRow="1">
                    <a:tableStyleId>{5C22544A-7EE6-4342-B048-85BDC9FD1C3A}</a:tableStyleId>
                  </a:tblPr>
                  <a:tblGrid>
                    <a:gridCol w="689157">
                      <a:extLst>
                        <a:ext uri="{9D8B030D-6E8A-4147-A177-3AD203B41FA5}">
                          <a16:colId xmlns:a16="http://schemas.microsoft.com/office/drawing/2014/main" val="993378712"/>
                        </a:ext>
                      </a:extLst>
                    </a:gridCol>
                    <a:gridCol w="790313">
                      <a:extLst>
                        <a:ext uri="{9D8B030D-6E8A-4147-A177-3AD203B41FA5}">
                          <a16:colId xmlns:a16="http://schemas.microsoft.com/office/drawing/2014/main" val="1558869568"/>
                        </a:ext>
                      </a:extLst>
                    </a:gridCol>
                    <a:gridCol w="1161033">
                      <a:extLst>
                        <a:ext uri="{9D8B030D-6E8A-4147-A177-3AD203B41FA5}">
                          <a16:colId xmlns:a16="http://schemas.microsoft.com/office/drawing/2014/main" val="2263653601"/>
                        </a:ext>
                      </a:extLst>
                    </a:gridCol>
                    <a:gridCol w="981598">
                      <a:extLst>
                        <a:ext uri="{9D8B030D-6E8A-4147-A177-3AD203B41FA5}">
                          <a16:colId xmlns:a16="http://schemas.microsoft.com/office/drawing/2014/main" val="134843402"/>
                        </a:ext>
                      </a:extLst>
                    </a:gridCol>
                    <a:gridCol w="792664">
                      <a:extLst>
                        <a:ext uri="{9D8B030D-6E8A-4147-A177-3AD203B41FA5}">
                          <a16:colId xmlns:a16="http://schemas.microsoft.com/office/drawing/2014/main" val="148904086"/>
                        </a:ext>
                      </a:extLst>
                    </a:gridCol>
                    <a:gridCol w="874380">
                      <a:extLst>
                        <a:ext uri="{9D8B030D-6E8A-4147-A177-3AD203B41FA5}">
                          <a16:colId xmlns:a16="http://schemas.microsoft.com/office/drawing/2014/main" val="4171526895"/>
                        </a:ext>
                      </a:extLst>
                    </a:gridCol>
                    <a:gridCol w="1012112">
                      <a:extLst>
                        <a:ext uri="{9D8B030D-6E8A-4147-A177-3AD203B41FA5}">
                          <a16:colId xmlns:a16="http://schemas.microsoft.com/office/drawing/2014/main" val="2915979562"/>
                        </a:ext>
                      </a:extLst>
                    </a:gridCol>
                  </a:tblGrid>
                  <a:tr h="422135">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426034">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33+82</m:t>
                                    </m:r>
                                  </m:num>
                                  <m:den>
                                    <m:r>
                                      <a:rPr lang="en-CA" sz="1000" b="0" i="1" smtClean="0">
                                        <a:latin typeface="Cambria Math" panose="02040503050406030204" pitchFamily="18" charset="0"/>
                                      </a:rPr>
                                      <m:t>33+82+9+6</m:t>
                                    </m:r>
                                  </m:den>
                                </m:f>
                              </m:oMath>
                            </m:oMathPara>
                          </a14:m>
                          <a:endParaRPr lang="en-US" sz="1000"/>
                        </a:p>
                      </a:txBody>
                      <a:tcPr marL="66766" marR="66766" marT="33383" marB="33383"/>
                    </a:tc>
                    <a:tc>
                      <a:txBody>
                        <a:bodyPr/>
                        <a:lstStyle/>
                        <a:p>
                          <a:pPr lvl="0">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33</m:t>
                                    </m:r>
                                  </m:num>
                                  <m:den>
                                    <m:r>
                                      <a:rPr lang="en-CA" sz="1000" b="0" i="1" smtClean="0">
                                        <a:latin typeface="Cambria Math" panose="02040503050406030204" pitchFamily="18" charset="0"/>
                                      </a:rPr>
                                      <m:t>33+9</m:t>
                                    </m:r>
                                  </m:den>
                                </m:f>
                              </m:oMath>
                            </m:oMathPara>
                          </a14:m>
                          <a:br>
                            <a:rPr lang="en-US" sz="1000"/>
                          </a:br>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33</m:t>
                                    </m:r>
                                  </m:num>
                                  <m:den>
                                    <m:r>
                                      <a:rPr lang="en-CA" sz="1000" b="0" i="1" smtClean="0">
                                        <a:latin typeface="Cambria Math" panose="02040503050406030204" pitchFamily="18" charset="0"/>
                                      </a:rPr>
                                      <m:t>33+6</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82</m:t>
                                    </m:r>
                                  </m:num>
                                  <m:den>
                                    <m:r>
                                      <a:rPr lang="en-CA" sz="1000" b="0" i="1" smtClean="0">
                                        <a:latin typeface="Cambria Math" panose="02040503050406030204" pitchFamily="18" charset="0"/>
                                      </a:rPr>
                                      <m:t>82+6</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m:t>
                                    </m:r>
                                    <m:r>
                                      <a:rPr lang="en-CA" sz="1000" b="0" i="1" smtClean="0">
                                        <a:latin typeface="Cambria Math" panose="02040503050406030204" pitchFamily="18" charset="0"/>
                                      </a:rPr>
                                      <m:t>𝑥</m:t>
                                    </m:r>
                                    <m:r>
                                      <a:rPr lang="en-CA" sz="1000" b="0" i="1" smtClean="0">
                                        <a:latin typeface="Cambria Math" panose="02040503050406030204" pitchFamily="18" charset="0"/>
                                      </a:rPr>
                                      <m:t>(78.57</m:t>
                                    </m:r>
                                    <m:r>
                                      <a:rPr lang="en-CA" sz="1000" b="0" i="1" smtClean="0">
                                        <a:latin typeface="Cambria Math" panose="02040503050406030204" pitchFamily="18" charset="0"/>
                                      </a:rPr>
                                      <m:t>𝑥</m:t>
                                    </m:r>
                                    <m:r>
                                      <a:rPr lang="en-CA" sz="1000" b="0" i="1" smtClean="0">
                                        <a:latin typeface="Cambria Math" panose="02040503050406030204" pitchFamily="18" charset="0"/>
                                      </a:rPr>
                                      <m:t>84.62)</m:t>
                                    </m:r>
                                  </m:num>
                                  <m:den>
                                    <m:r>
                                      <a:rPr lang="en-CA" sz="1000" b="0" i="1" smtClean="0">
                                        <a:latin typeface="Cambria Math" panose="02040503050406030204" pitchFamily="18" charset="0"/>
                                      </a:rPr>
                                      <m:t>78.57+84.62</m:t>
                                    </m:r>
                                  </m:den>
                                </m:f>
                              </m:oMath>
                            </m:oMathPara>
                          </a14:m>
                          <a:endParaRPr lang="en-US" sz="1000"/>
                        </a:p>
                      </a:txBody>
                      <a:tcPr marL="66766" marR="66766" marT="33383" marB="33383"/>
                    </a:tc>
                    <a:extLst>
                      <a:ext uri="{0D108BD9-81ED-4DB2-BD59-A6C34878D82A}">
                        <a16:rowId xmlns:a16="http://schemas.microsoft.com/office/drawing/2014/main" val="1809046784"/>
                      </a:ext>
                    </a:extLst>
                  </a:tr>
                  <a:tr h="437173">
                    <a:tc>
                      <a:txBody>
                        <a:bodyPr/>
                        <a:lstStyle/>
                        <a:p>
                          <a:r>
                            <a:rPr lang="en-US" sz="1000"/>
                            <a:t>Model 1</a:t>
                          </a:r>
                        </a:p>
                      </a:txBody>
                      <a:tcPr marL="66766" marR="66766" marT="33383" marB="33383"/>
                    </a:tc>
                    <a:tc>
                      <a:txBody>
                        <a:bodyPr/>
                        <a:lstStyle/>
                        <a:p>
                          <a:pPr algn="ctr"/>
                          <a:r>
                            <a:rPr lang="en-US" sz="1000"/>
                            <a:t>130 </a:t>
                          </a:r>
                        </a:p>
                      </a:txBody>
                      <a:tcPr marL="66766" marR="66766" marT="33383" marB="33383"/>
                    </a:tc>
                    <a:tc>
                      <a:txBody>
                        <a:bodyPr/>
                        <a:lstStyle/>
                        <a:p>
                          <a:pPr algn="ctr"/>
                          <a:r>
                            <a:rPr lang="en-US" sz="1000"/>
                            <a:t>88.46%</a:t>
                          </a:r>
                        </a:p>
                      </a:txBody>
                      <a:tcPr marL="66766" marR="66766" marT="33383" marB="33383"/>
                    </a:tc>
                    <a:tc>
                      <a:txBody>
                        <a:bodyPr/>
                        <a:lstStyle/>
                        <a:p>
                          <a:pPr algn="ctr"/>
                          <a:r>
                            <a:rPr lang="en-US" sz="1000"/>
                            <a:t>78.57%</a:t>
                          </a:r>
                        </a:p>
                      </a:txBody>
                      <a:tcPr marL="66766" marR="66766" marT="33383" marB="33383"/>
                    </a:tc>
                    <a:tc>
                      <a:txBody>
                        <a:bodyPr/>
                        <a:lstStyle/>
                        <a:p>
                          <a:pPr algn="ctr"/>
                          <a:r>
                            <a:rPr lang="en-US" sz="1000"/>
                            <a:t>84.62%</a:t>
                          </a:r>
                        </a:p>
                      </a:txBody>
                      <a:tcPr marL="66766" marR="66766" marT="33383" marB="33383"/>
                    </a:tc>
                    <a:tc>
                      <a:txBody>
                        <a:bodyPr/>
                        <a:lstStyle/>
                        <a:p>
                          <a:pPr algn="ctr"/>
                          <a:r>
                            <a:rPr lang="en-US" sz="1000"/>
                            <a:t>93.18%</a:t>
                          </a:r>
                        </a:p>
                      </a:txBody>
                      <a:tcPr marL="66766" marR="66766" marT="33383" marB="33383"/>
                    </a:tc>
                    <a:tc>
                      <a:txBody>
                        <a:bodyPr/>
                        <a:lstStyle/>
                        <a:p>
                          <a:pPr algn="ctr"/>
                          <a:r>
                            <a:rPr lang="en-US" sz="1000"/>
                            <a:t>81.48%</a:t>
                          </a:r>
                        </a:p>
                      </a:txBody>
                      <a:tcPr marL="66766" marR="66766" marT="33383" marB="33383"/>
                    </a:tc>
                    <a:extLst>
                      <a:ext uri="{0D108BD9-81ED-4DB2-BD59-A6C34878D82A}">
                        <a16:rowId xmlns:a16="http://schemas.microsoft.com/office/drawing/2014/main" val="2436320015"/>
                      </a:ext>
                    </a:extLst>
                  </a:tr>
                </a:tbl>
              </a:graphicData>
            </a:graphic>
          </p:graphicFrame>
        </mc:Choice>
        <mc:Fallback>
          <p:graphicFrame>
            <p:nvGraphicFramePr>
              <p:cNvPr id="23" name="Table 22">
                <a:extLst>
                  <a:ext uri="{FF2B5EF4-FFF2-40B4-BE49-F238E27FC236}">
                    <a16:creationId xmlns:a16="http://schemas.microsoft.com/office/drawing/2014/main" id="{5D002FE9-94EA-2642-9252-00404997422B}"/>
                  </a:ext>
                </a:extLst>
              </p:cNvPr>
              <p:cNvGraphicFramePr>
                <a:graphicFrameLocks noGrp="1"/>
              </p:cNvGraphicFramePr>
              <p:nvPr>
                <p:extLst>
                  <p:ext uri="{D42A27DB-BD31-4B8C-83A1-F6EECF244321}">
                    <p14:modId xmlns:p14="http://schemas.microsoft.com/office/powerpoint/2010/main" val="157102865"/>
                  </p:ext>
                </p:extLst>
              </p:nvPr>
            </p:nvGraphicFramePr>
            <p:xfrm>
              <a:off x="5762114" y="4995157"/>
              <a:ext cx="6301257" cy="1295733"/>
            </p:xfrm>
            <a:graphic>
              <a:graphicData uri="http://schemas.openxmlformats.org/drawingml/2006/table">
                <a:tbl>
                  <a:tblPr firstRow="1" bandRow="1">
                    <a:tableStyleId>{5C22544A-7EE6-4342-B048-85BDC9FD1C3A}</a:tableStyleId>
                  </a:tblPr>
                  <a:tblGrid>
                    <a:gridCol w="689157">
                      <a:extLst>
                        <a:ext uri="{9D8B030D-6E8A-4147-A177-3AD203B41FA5}">
                          <a16:colId xmlns:a16="http://schemas.microsoft.com/office/drawing/2014/main" val="993378712"/>
                        </a:ext>
                      </a:extLst>
                    </a:gridCol>
                    <a:gridCol w="790313">
                      <a:extLst>
                        <a:ext uri="{9D8B030D-6E8A-4147-A177-3AD203B41FA5}">
                          <a16:colId xmlns:a16="http://schemas.microsoft.com/office/drawing/2014/main" val="1558869568"/>
                        </a:ext>
                      </a:extLst>
                    </a:gridCol>
                    <a:gridCol w="1161033">
                      <a:extLst>
                        <a:ext uri="{9D8B030D-6E8A-4147-A177-3AD203B41FA5}">
                          <a16:colId xmlns:a16="http://schemas.microsoft.com/office/drawing/2014/main" val="2263653601"/>
                        </a:ext>
                      </a:extLst>
                    </a:gridCol>
                    <a:gridCol w="981598">
                      <a:extLst>
                        <a:ext uri="{9D8B030D-6E8A-4147-A177-3AD203B41FA5}">
                          <a16:colId xmlns:a16="http://schemas.microsoft.com/office/drawing/2014/main" val="134843402"/>
                        </a:ext>
                      </a:extLst>
                    </a:gridCol>
                    <a:gridCol w="792664">
                      <a:extLst>
                        <a:ext uri="{9D8B030D-6E8A-4147-A177-3AD203B41FA5}">
                          <a16:colId xmlns:a16="http://schemas.microsoft.com/office/drawing/2014/main" val="148904086"/>
                        </a:ext>
                      </a:extLst>
                    </a:gridCol>
                    <a:gridCol w="874380">
                      <a:extLst>
                        <a:ext uri="{9D8B030D-6E8A-4147-A177-3AD203B41FA5}">
                          <a16:colId xmlns:a16="http://schemas.microsoft.com/office/drawing/2014/main" val="4171526895"/>
                        </a:ext>
                      </a:extLst>
                    </a:gridCol>
                    <a:gridCol w="1012112">
                      <a:extLst>
                        <a:ext uri="{9D8B030D-6E8A-4147-A177-3AD203B41FA5}">
                          <a16:colId xmlns:a16="http://schemas.microsoft.com/office/drawing/2014/main" val="2915979562"/>
                        </a:ext>
                      </a:extLst>
                    </a:gridCol>
                  </a:tblGrid>
                  <a:tr h="432526">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426034">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endParaRPr lang="en-US"/>
                        </a:p>
                      </a:txBody>
                      <a:tcPr marL="66766" marR="66766" marT="33383" marB="33383">
                        <a:blipFill>
                          <a:blip r:embed="rId5"/>
                          <a:stretch>
                            <a:fillRect l="-128421" t="-104286" r="-318947" b="-107143"/>
                          </a:stretch>
                        </a:blipFill>
                      </a:tcPr>
                    </a:tc>
                    <a:tc>
                      <a:txBody>
                        <a:bodyPr/>
                        <a:lstStyle/>
                        <a:p>
                          <a:endParaRPr lang="en-US"/>
                        </a:p>
                      </a:txBody>
                      <a:tcPr marL="66766" marR="66766" marT="33383" marB="33383">
                        <a:blipFill>
                          <a:blip r:embed="rId5"/>
                          <a:stretch>
                            <a:fillRect l="-269565" t="-104286" r="-276398" b="-107143"/>
                          </a:stretch>
                        </a:blipFill>
                      </a:tcPr>
                    </a:tc>
                    <a:tc>
                      <a:txBody>
                        <a:bodyPr/>
                        <a:lstStyle/>
                        <a:p>
                          <a:endParaRPr lang="en-US"/>
                        </a:p>
                      </a:txBody>
                      <a:tcPr marL="66766" marR="66766" marT="33383" marB="33383">
                        <a:blipFill>
                          <a:blip r:embed="rId5"/>
                          <a:stretch>
                            <a:fillRect l="-457692" t="-104286" r="-242308" b="-107143"/>
                          </a:stretch>
                        </a:blipFill>
                      </a:tcPr>
                    </a:tc>
                    <a:tc>
                      <a:txBody>
                        <a:bodyPr/>
                        <a:lstStyle/>
                        <a:p>
                          <a:endParaRPr lang="en-US"/>
                        </a:p>
                      </a:txBody>
                      <a:tcPr marL="66766" marR="66766" marT="33383" marB="33383">
                        <a:blipFill>
                          <a:blip r:embed="rId5"/>
                          <a:stretch>
                            <a:fillRect l="-503472" t="-104286" r="-118750" b="-107143"/>
                          </a:stretch>
                        </a:blipFill>
                      </a:tcPr>
                    </a:tc>
                    <a:tc>
                      <a:txBody>
                        <a:bodyPr/>
                        <a:lstStyle/>
                        <a:p>
                          <a:endParaRPr lang="en-US"/>
                        </a:p>
                      </a:txBody>
                      <a:tcPr marL="66766" marR="66766" marT="33383" marB="33383">
                        <a:blipFill>
                          <a:blip r:embed="rId5"/>
                          <a:stretch>
                            <a:fillRect l="-523494" t="-104286" r="-3012" b="-107143"/>
                          </a:stretch>
                        </a:blipFill>
                      </a:tcPr>
                    </a:tc>
                    <a:extLst>
                      <a:ext uri="{0D108BD9-81ED-4DB2-BD59-A6C34878D82A}">
                        <a16:rowId xmlns:a16="http://schemas.microsoft.com/office/drawing/2014/main" val="1809046784"/>
                      </a:ext>
                    </a:extLst>
                  </a:tr>
                  <a:tr h="437173">
                    <a:tc>
                      <a:txBody>
                        <a:bodyPr/>
                        <a:lstStyle/>
                        <a:p>
                          <a:r>
                            <a:rPr lang="en-US" sz="1000"/>
                            <a:t>Model 1</a:t>
                          </a:r>
                        </a:p>
                      </a:txBody>
                      <a:tcPr marL="66766" marR="66766" marT="33383" marB="33383"/>
                    </a:tc>
                    <a:tc>
                      <a:txBody>
                        <a:bodyPr/>
                        <a:lstStyle/>
                        <a:p>
                          <a:pPr algn="ctr"/>
                          <a:r>
                            <a:rPr lang="en-US" sz="1000"/>
                            <a:t>130 </a:t>
                          </a:r>
                        </a:p>
                      </a:txBody>
                      <a:tcPr marL="66766" marR="66766" marT="33383" marB="33383"/>
                    </a:tc>
                    <a:tc>
                      <a:txBody>
                        <a:bodyPr/>
                        <a:lstStyle/>
                        <a:p>
                          <a:pPr algn="ctr"/>
                          <a:r>
                            <a:rPr lang="en-US" sz="1000"/>
                            <a:t>88.46%</a:t>
                          </a:r>
                        </a:p>
                      </a:txBody>
                      <a:tcPr marL="66766" marR="66766" marT="33383" marB="33383"/>
                    </a:tc>
                    <a:tc>
                      <a:txBody>
                        <a:bodyPr/>
                        <a:lstStyle/>
                        <a:p>
                          <a:pPr algn="ctr"/>
                          <a:r>
                            <a:rPr lang="en-US" sz="1000"/>
                            <a:t>78.57%</a:t>
                          </a:r>
                        </a:p>
                      </a:txBody>
                      <a:tcPr marL="66766" marR="66766" marT="33383" marB="33383"/>
                    </a:tc>
                    <a:tc>
                      <a:txBody>
                        <a:bodyPr/>
                        <a:lstStyle/>
                        <a:p>
                          <a:pPr algn="ctr"/>
                          <a:r>
                            <a:rPr lang="en-US" sz="1000"/>
                            <a:t>84.62%</a:t>
                          </a:r>
                        </a:p>
                      </a:txBody>
                      <a:tcPr marL="66766" marR="66766" marT="33383" marB="33383"/>
                    </a:tc>
                    <a:tc>
                      <a:txBody>
                        <a:bodyPr/>
                        <a:lstStyle/>
                        <a:p>
                          <a:pPr algn="ctr"/>
                          <a:r>
                            <a:rPr lang="en-US" sz="1000"/>
                            <a:t>93.18%</a:t>
                          </a:r>
                        </a:p>
                      </a:txBody>
                      <a:tcPr marL="66766" marR="66766" marT="33383" marB="33383"/>
                    </a:tc>
                    <a:tc>
                      <a:txBody>
                        <a:bodyPr/>
                        <a:lstStyle/>
                        <a:p>
                          <a:pPr algn="ctr"/>
                          <a:r>
                            <a:rPr lang="en-US" sz="1000"/>
                            <a:t>81.48%</a:t>
                          </a:r>
                        </a:p>
                      </a:txBody>
                      <a:tcPr marL="66766" marR="66766" marT="33383" marB="33383"/>
                    </a:tc>
                    <a:extLst>
                      <a:ext uri="{0D108BD9-81ED-4DB2-BD59-A6C34878D82A}">
                        <a16:rowId xmlns:a16="http://schemas.microsoft.com/office/drawing/2014/main" val="2436320015"/>
                      </a:ext>
                    </a:extLst>
                  </a:tr>
                </a:tbl>
              </a:graphicData>
            </a:graphic>
          </p:graphicFrame>
        </mc:Fallback>
      </mc:AlternateContent>
    </p:spTree>
    <p:extLst>
      <p:ext uri="{BB962C8B-B14F-4D97-AF65-F5344CB8AC3E}">
        <p14:creationId xmlns:p14="http://schemas.microsoft.com/office/powerpoint/2010/main" val="91979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1FD11-7EF2-3B8C-74F6-C1BEF7FE574A}"/>
              </a:ext>
            </a:extLst>
          </p:cNvPr>
          <p:cNvSpPr>
            <a:spLocks noGrp="1"/>
          </p:cNvSpPr>
          <p:nvPr>
            <p:ph type="title"/>
          </p:nvPr>
        </p:nvSpPr>
        <p:spPr>
          <a:xfrm>
            <a:off x="309138" y="485349"/>
            <a:ext cx="6119676" cy="1527509"/>
          </a:xfrm>
        </p:spPr>
        <p:txBody>
          <a:bodyPr anchor="b">
            <a:normAutofit fontScale="90000"/>
          </a:bodyPr>
          <a:lstStyle/>
          <a:p>
            <a:r>
              <a:rPr lang="en-US" sz="5400"/>
              <a:t>K-Fold Cross-Validation</a:t>
            </a:r>
          </a:p>
        </p:txBody>
      </p:sp>
      <p:sp>
        <p:nvSpPr>
          <p:cNvPr id="2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FD6BFF-D28F-23DA-9020-8C3B038B899B}"/>
              </a:ext>
            </a:extLst>
          </p:cNvPr>
          <p:cNvSpPr>
            <a:spLocks noGrp="1"/>
          </p:cNvSpPr>
          <p:nvPr>
            <p:ph idx="1"/>
          </p:nvPr>
        </p:nvSpPr>
        <p:spPr>
          <a:xfrm>
            <a:off x="137688" y="2681086"/>
            <a:ext cx="5390386" cy="3943170"/>
          </a:xfrm>
        </p:spPr>
        <p:txBody>
          <a:bodyPr anchor="t">
            <a:normAutofit fontScale="92500" lnSpcReduction="20000"/>
          </a:bodyPr>
          <a:lstStyle/>
          <a:p>
            <a:pPr lvl="1"/>
            <a:r>
              <a:rPr lang="en-US" sz="1500"/>
              <a:t>Simply meaning that we divide the data into “k” number of folds</a:t>
            </a:r>
          </a:p>
          <a:p>
            <a:pPr lvl="1"/>
            <a:r>
              <a:rPr lang="en-US" sz="1500"/>
              <a:t>The dataset was first split into 80% for </a:t>
            </a:r>
            <a:r>
              <a:rPr lang="en-US" sz="1500" b="1"/>
              <a:t>training</a:t>
            </a:r>
            <a:r>
              <a:rPr lang="en-US" sz="1500"/>
              <a:t> and </a:t>
            </a:r>
            <a:r>
              <a:rPr lang="en-US" sz="1500" b="1"/>
              <a:t>validation</a:t>
            </a:r>
            <a:r>
              <a:rPr lang="en-US" sz="1500"/>
              <a:t>, and the remaining 20% was used for testing. </a:t>
            </a:r>
          </a:p>
          <a:p>
            <a:pPr lvl="1"/>
            <a:r>
              <a:rPr lang="en-US" sz="1500"/>
              <a:t>The test set remained the same throughout model training, thus it was never touched during training. </a:t>
            </a:r>
          </a:p>
          <a:p>
            <a:pPr lvl="1"/>
            <a:r>
              <a:rPr lang="en-US" sz="1500"/>
              <a:t>The 80% training/validation section was used for 5-fold cross validation</a:t>
            </a:r>
          </a:p>
          <a:p>
            <a:pPr lvl="1"/>
            <a:r>
              <a:rPr lang="en-US" sz="1500"/>
              <a:t>Split into 5 sections; 4 sections were used for training while 1 was used for testing. </a:t>
            </a:r>
          </a:p>
          <a:p>
            <a:pPr lvl="1"/>
            <a:r>
              <a:rPr lang="en-US" sz="1500"/>
              <a:t>This gets repeated k-many times, so that each fold is used as a validation set and train set. </a:t>
            </a:r>
          </a:p>
          <a:p>
            <a:pPr lvl="1"/>
            <a:r>
              <a:rPr lang="en-US" sz="1500"/>
              <a:t>After each iteration, each fold gets tested on the same 20% of the data. </a:t>
            </a:r>
          </a:p>
          <a:p>
            <a:pPr lvl="1"/>
            <a:r>
              <a:rPr lang="en-US" sz="1500"/>
              <a:t>Goal: To find the best “settings” for the model to achieve most optimal performance. </a:t>
            </a:r>
          </a:p>
          <a:p>
            <a:pPr lvl="1"/>
            <a:r>
              <a:rPr lang="en-US" sz="1500"/>
              <a:t>"Stratified Splitting":</a:t>
            </a:r>
            <a:r>
              <a:rPr lang="en-US" sz="1500">
                <a:ea typeface="+mn-lt"/>
                <a:cs typeface="+mn-lt"/>
              </a:rPr>
              <a:t> a technique used to </a:t>
            </a:r>
            <a:r>
              <a:rPr lang="en-US" sz="1500" b="1">
                <a:ea typeface="+mn-lt"/>
                <a:cs typeface="+mn-lt"/>
              </a:rPr>
              <a:t>fairly test a model</a:t>
            </a:r>
            <a:r>
              <a:rPr lang="en-US" sz="1500">
                <a:ea typeface="+mn-lt"/>
                <a:cs typeface="+mn-lt"/>
              </a:rPr>
              <a:t> by making sure that </a:t>
            </a:r>
            <a:r>
              <a:rPr lang="en-US" sz="1500" b="1">
                <a:ea typeface="+mn-lt"/>
                <a:cs typeface="+mn-lt"/>
              </a:rPr>
              <a:t>each fold (or split) of the data</a:t>
            </a:r>
            <a:r>
              <a:rPr lang="en-US" sz="1500">
                <a:ea typeface="+mn-lt"/>
                <a:cs typeface="+mn-lt"/>
              </a:rPr>
              <a:t> has the </a:t>
            </a:r>
            <a:r>
              <a:rPr lang="en-US" sz="1500" b="1">
                <a:ea typeface="+mn-lt"/>
                <a:cs typeface="+mn-lt"/>
              </a:rPr>
              <a:t>same balance of classes</a:t>
            </a:r>
            <a:r>
              <a:rPr lang="en-US" sz="1500">
                <a:ea typeface="+mn-lt"/>
                <a:cs typeface="+mn-lt"/>
              </a:rPr>
              <a:t> (e.g., sick vs. healthy) as the full dataset, also used in previous models</a:t>
            </a:r>
            <a:endParaRPr lang="en-US" sz="1500"/>
          </a:p>
          <a:p>
            <a:pPr lvl="1"/>
            <a:endParaRPr lang="en-US" sz="1500"/>
          </a:p>
        </p:txBody>
      </p:sp>
      <p:sp>
        <p:nvSpPr>
          <p:cNvPr id="4" name="Slide Number Placeholder 3">
            <a:extLst>
              <a:ext uri="{FF2B5EF4-FFF2-40B4-BE49-F238E27FC236}">
                <a16:creationId xmlns:a16="http://schemas.microsoft.com/office/drawing/2014/main" id="{B5FC5178-43E3-5DDE-F133-75BF9985518F}"/>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31</a:t>
            </a:fld>
            <a:endParaRPr lang="en-US"/>
          </a:p>
        </p:txBody>
      </p:sp>
      <p:sp>
        <p:nvSpPr>
          <p:cNvPr id="6" name="TextBox 5">
            <a:extLst>
              <a:ext uri="{FF2B5EF4-FFF2-40B4-BE49-F238E27FC236}">
                <a16:creationId xmlns:a16="http://schemas.microsoft.com/office/drawing/2014/main" id="{420A27AF-4FA1-A065-0548-B5569F0D9057}"/>
              </a:ext>
            </a:extLst>
          </p:cNvPr>
          <p:cNvSpPr txBox="1"/>
          <p:nvPr/>
        </p:nvSpPr>
        <p:spPr>
          <a:xfrm>
            <a:off x="6253254" y="2169100"/>
            <a:ext cx="4620768"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t>Now, in our case, since the data is imbalanced, stratified k-fold cross validation ensures an equal representation of each class, per fold. </a:t>
            </a:r>
          </a:p>
        </p:txBody>
      </p:sp>
      <p:pic>
        <p:nvPicPr>
          <p:cNvPr id="8" name="Picture 7" descr="A yellow and blue rectangle with black text&#10;&#10;AI-generated content may be incorrect.">
            <a:extLst>
              <a:ext uri="{FF2B5EF4-FFF2-40B4-BE49-F238E27FC236}">
                <a16:creationId xmlns:a16="http://schemas.microsoft.com/office/drawing/2014/main" id="{44D7FEBC-AC04-A84F-0555-9DB7EF01C4E1}"/>
              </a:ext>
            </a:extLst>
          </p:cNvPr>
          <p:cNvPicPr>
            <a:picLocks noChangeAspect="1"/>
          </p:cNvPicPr>
          <p:nvPr/>
        </p:nvPicPr>
        <p:blipFill>
          <a:blip r:embed="rId2"/>
          <a:stretch>
            <a:fillRect/>
          </a:stretch>
        </p:blipFill>
        <p:spPr>
          <a:xfrm>
            <a:off x="5786862" y="3135994"/>
            <a:ext cx="6267450" cy="1611630"/>
          </a:xfrm>
          <a:prstGeom prst="rect">
            <a:avLst/>
          </a:prstGeom>
        </p:spPr>
      </p:pic>
      <p:sp>
        <p:nvSpPr>
          <p:cNvPr id="9" name="TextBox 8">
            <a:extLst>
              <a:ext uri="{FF2B5EF4-FFF2-40B4-BE49-F238E27FC236}">
                <a16:creationId xmlns:a16="http://schemas.microsoft.com/office/drawing/2014/main" id="{20648576-475B-AFFB-2EF7-27F6156D1612}"/>
              </a:ext>
            </a:extLst>
          </p:cNvPr>
          <p:cNvSpPr txBox="1"/>
          <p:nvPr/>
        </p:nvSpPr>
        <p:spPr>
          <a:xfrm>
            <a:off x="5786862" y="4871853"/>
            <a:ext cx="4104922" cy="276999"/>
          </a:xfrm>
          <a:prstGeom prst="rect">
            <a:avLst/>
          </a:prstGeom>
          <a:noFill/>
        </p:spPr>
        <p:txBody>
          <a:bodyPr wrap="square" rtlCol="0">
            <a:spAutoFit/>
          </a:bodyPr>
          <a:lstStyle/>
          <a:p>
            <a:r>
              <a:rPr lang="en-US" sz="1200" b="1"/>
              <a:t>Figure 14</a:t>
            </a:r>
            <a:r>
              <a:rPr lang="en-US" sz="1200"/>
              <a:t>. Train, Validation &amp; Testing Set</a:t>
            </a:r>
          </a:p>
        </p:txBody>
      </p:sp>
    </p:spTree>
    <p:extLst>
      <p:ext uri="{BB962C8B-B14F-4D97-AF65-F5344CB8AC3E}">
        <p14:creationId xmlns:p14="http://schemas.microsoft.com/office/powerpoint/2010/main" val="295367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4ED3F-644D-0A31-86E4-53572B623FFC}"/>
              </a:ext>
            </a:extLst>
          </p:cNvPr>
          <p:cNvSpPr>
            <a:spLocks noGrp="1"/>
          </p:cNvSpPr>
          <p:nvPr>
            <p:ph type="title"/>
          </p:nvPr>
        </p:nvSpPr>
        <p:spPr>
          <a:xfrm>
            <a:off x="630936" y="640080"/>
            <a:ext cx="4818888" cy="1481328"/>
          </a:xfrm>
        </p:spPr>
        <p:txBody>
          <a:bodyPr anchor="b">
            <a:normAutofit/>
          </a:bodyPr>
          <a:lstStyle/>
          <a:p>
            <a:r>
              <a:rPr lang="en-US" sz="5400"/>
              <a:t>Model 3</a:t>
            </a:r>
          </a:p>
        </p:txBody>
      </p:sp>
      <p:sp>
        <p:nvSpPr>
          <p:cNvPr id="10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99314D-9E53-658F-35B4-BD4E3A255A87}"/>
              </a:ext>
            </a:extLst>
          </p:cNvPr>
          <p:cNvSpPr>
            <a:spLocks noGrp="1"/>
          </p:cNvSpPr>
          <p:nvPr>
            <p:ph idx="1"/>
          </p:nvPr>
        </p:nvSpPr>
        <p:spPr>
          <a:xfrm>
            <a:off x="630936" y="2660904"/>
            <a:ext cx="4818888" cy="3547872"/>
          </a:xfrm>
        </p:spPr>
        <p:txBody>
          <a:bodyPr anchor="t">
            <a:normAutofit/>
          </a:bodyPr>
          <a:lstStyle/>
          <a:p>
            <a:r>
              <a:rPr lang="en-US" sz="2000"/>
              <a:t>Still apply the same CNN approach</a:t>
            </a:r>
          </a:p>
          <a:p>
            <a:r>
              <a:rPr lang="en-US" sz="2000"/>
              <a:t>Same data augmentation techniques </a:t>
            </a:r>
          </a:p>
          <a:p>
            <a:r>
              <a:rPr lang="en-US" sz="2000"/>
              <a:t>Now, will apply a 5-fold stratified cross validation:</a:t>
            </a:r>
          </a:p>
          <a:p>
            <a:pPr lvl="1"/>
            <a:r>
              <a:rPr lang="en-US" sz="2000"/>
              <a:t>Thus, the data is split into 5 chunks, one used for validation, and 4 chunks for training. </a:t>
            </a:r>
          </a:p>
          <a:p>
            <a:pPr lvl="1"/>
            <a:r>
              <a:rPr lang="en-US" sz="2000"/>
              <a:t>This process gets repeated “k” times, to find the best hyperparameters “setting” for the model. </a:t>
            </a:r>
          </a:p>
          <a:p>
            <a:endParaRPr lang="en-US" sz="2000"/>
          </a:p>
        </p:txBody>
      </p:sp>
      <p:pic>
        <p:nvPicPr>
          <p:cNvPr id="1026" name="Picture 2">
            <a:extLst>
              <a:ext uri="{FF2B5EF4-FFF2-40B4-BE49-F238E27FC236}">
                <a16:creationId xmlns:a16="http://schemas.microsoft.com/office/drawing/2014/main" id="{C7D9011A-2CAE-739A-5D35-E593A1E92E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00246"/>
            <a:ext cx="5458968" cy="365750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1C8BFEE7-5F80-DD81-378B-778DF4C777C9}"/>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32</a:t>
            </a:fld>
            <a:endParaRPr lang="en-US"/>
          </a:p>
        </p:txBody>
      </p:sp>
      <p:sp>
        <p:nvSpPr>
          <p:cNvPr id="4" name="TextBox 3">
            <a:extLst>
              <a:ext uri="{FF2B5EF4-FFF2-40B4-BE49-F238E27FC236}">
                <a16:creationId xmlns:a16="http://schemas.microsoft.com/office/drawing/2014/main" id="{E67B1285-D79A-C037-B98D-F8A3149FE676}"/>
              </a:ext>
            </a:extLst>
          </p:cNvPr>
          <p:cNvSpPr txBox="1"/>
          <p:nvPr/>
        </p:nvSpPr>
        <p:spPr>
          <a:xfrm>
            <a:off x="6616700" y="5486401"/>
            <a:ext cx="3937000" cy="276999"/>
          </a:xfrm>
          <a:prstGeom prst="rect">
            <a:avLst/>
          </a:prstGeom>
          <a:noFill/>
        </p:spPr>
        <p:txBody>
          <a:bodyPr wrap="square" rtlCol="0">
            <a:spAutoFit/>
          </a:bodyPr>
          <a:lstStyle/>
          <a:p>
            <a:r>
              <a:rPr lang="en-US" sz="1200" b="1"/>
              <a:t>Figure 15</a:t>
            </a:r>
            <a:r>
              <a:rPr lang="en-US" sz="1200"/>
              <a:t>. Neural Network</a:t>
            </a:r>
          </a:p>
        </p:txBody>
      </p:sp>
    </p:spTree>
    <p:extLst>
      <p:ext uri="{BB962C8B-B14F-4D97-AF65-F5344CB8AC3E}">
        <p14:creationId xmlns:p14="http://schemas.microsoft.com/office/powerpoint/2010/main" val="1260802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04FD8-9731-37E2-1090-0C94B3E8CE80}"/>
              </a:ext>
            </a:extLst>
          </p:cNvPr>
          <p:cNvSpPr>
            <a:spLocks noGrp="1"/>
          </p:cNvSpPr>
          <p:nvPr>
            <p:ph type="title"/>
          </p:nvPr>
        </p:nvSpPr>
        <p:spPr>
          <a:xfrm>
            <a:off x="640080" y="329184"/>
            <a:ext cx="6894576" cy="1783080"/>
          </a:xfrm>
        </p:spPr>
        <p:txBody>
          <a:bodyPr anchor="b">
            <a:normAutofit/>
          </a:bodyPr>
          <a:lstStyle/>
          <a:p>
            <a:r>
              <a:rPr lang="en-US" sz="5400"/>
              <a:t>Model 3: Results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583433F-2751-C534-C9D8-05B2F4AB9E34}"/>
              </a:ext>
            </a:extLst>
          </p:cNvPr>
          <p:cNvSpPr>
            <a:spLocks noGrp="1"/>
          </p:cNvSpPr>
          <p:nvPr>
            <p:ph idx="1"/>
          </p:nvPr>
        </p:nvSpPr>
        <p:spPr>
          <a:xfrm>
            <a:off x="640080" y="2706624"/>
            <a:ext cx="4124014" cy="3483864"/>
          </a:xfrm>
        </p:spPr>
        <p:txBody>
          <a:bodyPr>
            <a:normAutofit/>
          </a:bodyPr>
          <a:lstStyle/>
          <a:p>
            <a:r>
              <a:rPr lang="en-US" sz="1800"/>
              <a:t>Overall, model still maintained a comparable accuracy and specificity to model 1 and 2, however, model’s 3 testing set is static similar to model’s 1 and 2.</a:t>
            </a:r>
          </a:p>
          <a:p>
            <a:r>
              <a:rPr lang="en-US" sz="1800"/>
              <a:t>To have a distribution of which model does best, on the entire and augmented dataset, we could apply a “nested cross validation” </a:t>
            </a:r>
          </a:p>
          <a:p>
            <a:r>
              <a:rPr lang="en-US" sz="1800"/>
              <a:t>Which includes having a dynamic testing set</a:t>
            </a:r>
          </a:p>
          <a:p>
            <a:endParaRPr lang="en-US" sz="1800"/>
          </a:p>
        </p:txBody>
      </p:sp>
      <p:sp>
        <p:nvSpPr>
          <p:cNvPr id="6" name="Slide Number Placeholder 5">
            <a:extLst>
              <a:ext uri="{FF2B5EF4-FFF2-40B4-BE49-F238E27FC236}">
                <a16:creationId xmlns:a16="http://schemas.microsoft.com/office/drawing/2014/main" id="{1A71D91B-32F6-50C8-08FB-717D080F786C}"/>
              </a:ext>
            </a:extLst>
          </p:cNvPr>
          <p:cNvSpPr>
            <a:spLocks noGrp="1"/>
          </p:cNvSpPr>
          <p:nvPr>
            <p:ph type="sldNum" sz="quarter" idx="12"/>
          </p:nvPr>
        </p:nvSpPr>
        <p:spPr/>
        <p:txBody>
          <a:bodyPr/>
          <a:lstStyle/>
          <a:p>
            <a:fld id="{064BF4C3-63E4-3245-90A0-0511F51DC25F}" type="slidenum">
              <a:rPr lang="en-US" smtClean="0"/>
              <a:t>33</a:t>
            </a:fld>
            <a:endParaRPr lang="en-US"/>
          </a:p>
        </p:txBody>
      </p:sp>
      <p:pic>
        <p:nvPicPr>
          <p:cNvPr id="3" name="Picture 2">
            <a:extLst>
              <a:ext uri="{FF2B5EF4-FFF2-40B4-BE49-F238E27FC236}">
                <a16:creationId xmlns:a16="http://schemas.microsoft.com/office/drawing/2014/main" id="{3F679907-A5B8-8D58-8B5F-72FF7F5FFA3E}"/>
              </a:ext>
            </a:extLst>
          </p:cNvPr>
          <p:cNvPicPr>
            <a:picLocks noChangeAspect="1"/>
          </p:cNvPicPr>
          <p:nvPr/>
        </p:nvPicPr>
        <p:blipFill>
          <a:blip r:embed="rId2"/>
          <a:stretch>
            <a:fillRect/>
          </a:stretch>
        </p:blipFill>
        <p:spPr>
          <a:xfrm>
            <a:off x="6510530" y="363058"/>
            <a:ext cx="3931987" cy="3634938"/>
          </a:xfrm>
          <a:prstGeom prst="rect">
            <a:avLst/>
          </a:prstGeom>
        </p:spPr>
      </p:pic>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E58D052F-5918-146F-645F-6534D4864DBE}"/>
                  </a:ext>
                </a:extLst>
              </p:cNvPr>
              <p:cNvGraphicFramePr>
                <a:graphicFrameLocks noGrp="1"/>
              </p:cNvGraphicFramePr>
              <p:nvPr>
                <p:extLst>
                  <p:ext uri="{D42A27DB-BD31-4B8C-83A1-F6EECF244321}">
                    <p14:modId xmlns:p14="http://schemas.microsoft.com/office/powerpoint/2010/main" val="3156628685"/>
                  </p:ext>
                </p:extLst>
              </p:nvPr>
            </p:nvGraphicFramePr>
            <p:xfrm>
              <a:off x="4881546" y="4281460"/>
              <a:ext cx="7189954" cy="2140868"/>
            </p:xfrm>
            <a:graphic>
              <a:graphicData uri="http://schemas.openxmlformats.org/drawingml/2006/table">
                <a:tbl>
                  <a:tblPr firstRow="1" bandRow="1">
                    <a:tableStyleId>{5C22544A-7EE6-4342-B048-85BDC9FD1C3A}</a:tableStyleId>
                  </a:tblPr>
                  <a:tblGrid>
                    <a:gridCol w="733607">
                      <a:extLst>
                        <a:ext uri="{9D8B030D-6E8A-4147-A177-3AD203B41FA5}">
                          <a16:colId xmlns:a16="http://schemas.microsoft.com/office/drawing/2014/main" val="993378712"/>
                        </a:ext>
                      </a:extLst>
                    </a:gridCol>
                    <a:gridCol w="1224559">
                      <a:extLst>
                        <a:ext uri="{9D8B030D-6E8A-4147-A177-3AD203B41FA5}">
                          <a16:colId xmlns:a16="http://schemas.microsoft.com/office/drawing/2014/main" val="1558869568"/>
                        </a:ext>
                      </a:extLst>
                    </a:gridCol>
                    <a:gridCol w="1282369">
                      <a:extLst>
                        <a:ext uri="{9D8B030D-6E8A-4147-A177-3AD203B41FA5}">
                          <a16:colId xmlns:a16="http://schemas.microsoft.com/office/drawing/2014/main" val="2263653601"/>
                        </a:ext>
                      </a:extLst>
                    </a:gridCol>
                    <a:gridCol w="1040901">
                      <a:extLst>
                        <a:ext uri="{9D8B030D-6E8A-4147-A177-3AD203B41FA5}">
                          <a16:colId xmlns:a16="http://schemas.microsoft.com/office/drawing/2014/main" val="134843402"/>
                        </a:ext>
                      </a:extLst>
                    </a:gridCol>
                    <a:gridCol w="871465">
                      <a:extLst>
                        <a:ext uri="{9D8B030D-6E8A-4147-A177-3AD203B41FA5}">
                          <a16:colId xmlns:a16="http://schemas.microsoft.com/office/drawing/2014/main" val="148904086"/>
                        </a:ext>
                      </a:extLst>
                    </a:gridCol>
                    <a:gridCol w="963795">
                      <a:extLst>
                        <a:ext uri="{9D8B030D-6E8A-4147-A177-3AD203B41FA5}">
                          <a16:colId xmlns:a16="http://schemas.microsoft.com/office/drawing/2014/main" val="4171526895"/>
                        </a:ext>
                      </a:extLst>
                    </a:gridCol>
                    <a:gridCol w="1073258">
                      <a:extLst>
                        <a:ext uri="{9D8B030D-6E8A-4147-A177-3AD203B41FA5}">
                          <a16:colId xmlns:a16="http://schemas.microsoft.com/office/drawing/2014/main" val="2915979562"/>
                        </a:ext>
                      </a:extLst>
                    </a:gridCol>
                  </a:tblGrid>
                  <a:tr h="707524">
                    <a:tc>
                      <a:txBody>
                        <a:bodyPr/>
                        <a:lstStyle/>
                        <a:p>
                          <a:pPr algn="ctr"/>
                          <a:r>
                            <a:rPr lang="en-US" sz="1300" baseline="0"/>
                            <a:t>Metrics</a:t>
                          </a:r>
                        </a:p>
                      </a:txBody>
                      <a:tcPr marL="66766" marR="66766" marT="36721" marB="36721"/>
                    </a:tc>
                    <a:tc>
                      <a:txBody>
                        <a:bodyPr/>
                        <a:lstStyle/>
                        <a:p>
                          <a:pPr algn="ctr"/>
                          <a:r>
                            <a:rPr lang="en-US" sz="1300" baseline="0"/>
                            <a:t>Support</a:t>
                          </a:r>
                        </a:p>
                      </a:txBody>
                      <a:tcPr marL="66766" marR="66766" marT="36721" marB="36721"/>
                    </a:tc>
                    <a:tc>
                      <a:txBody>
                        <a:bodyPr/>
                        <a:lstStyle/>
                        <a:p>
                          <a:pPr algn="ctr"/>
                          <a:r>
                            <a:rPr lang="en-US" sz="1300" baseline="0"/>
                            <a:t>Accuracy</a:t>
                          </a:r>
                        </a:p>
                      </a:txBody>
                      <a:tcPr marL="66766" marR="66766" marT="36721" marB="36721"/>
                    </a:tc>
                    <a:tc>
                      <a:txBody>
                        <a:bodyPr/>
                        <a:lstStyle/>
                        <a:p>
                          <a:pPr algn="ctr"/>
                          <a:r>
                            <a:rPr lang="en-US" sz="1300" baseline="0"/>
                            <a:t>Sensitivity (Recall)</a:t>
                          </a:r>
                        </a:p>
                      </a:txBody>
                      <a:tcPr marL="66766" marR="66766" marT="36721" marB="36721"/>
                    </a:tc>
                    <a:tc>
                      <a:txBody>
                        <a:bodyPr/>
                        <a:lstStyle/>
                        <a:p>
                          <a:pPr algn="ctr"/>
                          <a:r>
                            <a:rPr lang="en-US" sz="1300" baseline="0"/>
                            <a:t>Precision</a:t>
                          </a:r>
                        </a:p>
                      </a:txBody>
                      <a:tcPr marL="66766" marR="66766" marT="36721" marB="36721"/>
                    </a:tc>
                    <a:tc>
                      <a:txBody>
                        <a:bodyPr/>
                        <a:lstStyle/>
                        <a:p>
                          <a:pPr algn="ctr"/>
                          <a:r>
                            <a:rPr lang="en-US" sz="1300" baseline="0"/>
                            <a:t>Specificity</a:t>
                          </a:r>
                        </a:p>
                      </a:txBody>
                      <a:tcPr marL="66766" marR="66766" marT="36721" marB="36721"/>
                    </a:tc>
                    <a:tc>
                      <a:txBody>
                        <a:bodyPr/>
                        <a:lstStyle/>
                        <a:p>
                          <a:pPr algn="ctr"/>
                          <a:r>
                            <a:rPr lang="en-US" sz="1300" baseline="0"/>
                            <a:t>F1-Score</a:t>
                          </a:r>
                        </a:p>
                      </a:txBody>
                      <a:tcPr marL="66766" marR="66766" marT="36721" marB="36721"/>
                    </a:tc>
                    <a:extLst>
                      <a:ext uri="{0D108BD9-81ED-4DB2-BD59-A6C34878D82A}">
                        <a16:rowId xmlns:a16="http://schemas.microsoft.com/office/drawing/2014/main" val="810297602"/>
                      </a:ext>
                    </a:extLst>
                  </a:tr>
                  <a:tr h="700613">
                    <a:tc>
                      <a:txBody>
                        <a:bodyPr/>
                        <a:lstStyle/>
                        <a:p>
                          <a:pPr lvl="0">
                            <a:buNone/>
                          </a:pPr>
                          <a:endParaRPr lang="en-US" sz="1200"/>
                        </a:p>
                      </a:txBody>
                      <a:tcPr marL="66766" marR="66766" marT="36721" marB="36721"/>
                    </a:tc>
                    <a:tc>
                      <a:txBody>
                        <a:bodyPr/>
                        <a:lstStyle/>
                        <a:p>
                          <a:pPr lvl="0" algn="ctr">
                            <a:buNone/>
                          </a:pPr>
                          <a:r>
                            <a:rPr lang="en-US" sz="1200"/>
                            <a:t># of cases</a:t>
                          </a:r>
                        </a:p>
                      </a:txBody>
                      <a:tcPr marL="66766" marR="66766" marT="36721" marB="36721"/>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100" b="0" i="1" smtClean="0">
                                        <a:latin typeface="Cambria Math" panose="02040503050406030204" pitchFamily="18" charset="0"/>
                                      </a:rPr>
                                    </m:ctrlPr>
                                  </m:fPr>
                                  <m:num>
                                    <m:r>
                                      <a:rPr lang="en-CA" sz="1100" b="0" i="1" smtClean="0">
                                        <a:latin typeface="Cambria Math" panose="02040503050406030204" pitchFamily="18" charset="0"/>
                                      </a:rPr>
                                      <m:t>16+83</m:t>
                                    </m:r>
                                  </m:num>
                                  <m:den>
                                    <m:r>
                                      <a:rPr lang="en-CA" sz="1100" b="0" i="1" smtClean="0">
                                        <a:latin typeface="Cambria Math" panose="02040503050406030204" pitchFamily="18" charset="0"/>
                                      </a:rPr>
                                      <m:t>16+83+11+16</m:t>
                                    </m:r>
                                  </m:den>
                                </m:f>
                              </m:oMath>
                            </m:oMathPara>
                          </a14:m>
                          <a:endParaRPr lang="en-US" sz="1100"/>
                        </a:p>
                      </a:txBody>
                      <a:tcPr marL="66766" marR="66766" marT="36721" marB="36721"/>
                    </a:tc>
                    <a:tc>
                      <a:txBody>
                        <a:bodyPr/>
                        <a:lstStyle/>
                        <a:p>
                          <a:pPr lvl="0">
                            <a:buNone/>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a:rPr lang="en-CA" sz="1100" b="0" i="1" smtClean="0">
                                        <a:latin typeface="Cambria Math" panose="02040503050406030204" pitchFamily="18" charset="0"/>
                                      </a:rPr>
                                      <m:t>16</m:t>
                                    </m:r>
                                  </m:num>
                                  <m:den>
                                    <m:r>
                                      <a:rPr lang="en-CA" sz="1100" b="0" i="1" smtClean="0">
                                        <a:latin typeface="Cambria Math" panose="02040503050406030204" pitchFamily="18" charset="0"/>
                                      </a:rPr>
                                      <m:t>16+20</m:t>
                                    </m:r>
                                  </m:den>
                                </m:f>
                              </m:oMath>
                            </m:oMathPara>
                          </a14:m>
                          <a:br>
                            <a:rPr lang="en-US" sz="1300"/>
                          </a:br>
                          <a:endParaRPr lang="en-US" sz="1300"/>
                        </a:p>
                      </a:txBody>
                      <a:tcPr marL="66766" marR="66766" marT="36721" marB="36721"/>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100" b="0" i="1" smtClean="0">
                                        <a:latin typeface="Cambria Math" panose="02040503050406030204" pitchFamily="18" charset="0"/>
                                      </a:rPr>
                                    </m:ctrlPr>
                                  </m:fPr>
                                  <m:num>
                                    <m:r>
                                      <a:rPr lang="en-CA" sz="1100" b="0" i="1" smtClean="0">
                                        <a:latin typeface="Cambria Math" panose="02040503050406030204" pitchFamily="18" charset="0"/>
                                      </a:rPr>
                                      <m:t>16</m:t>
                                    </m:r>
                                  </m:num>
                                  <m:den>
                                    <m:r>
                                      <a:rPr lang="en-CA" sz="1100" b="0" i="1" smtClean="0">
                                        <a:latin typeface="Cambria Math" panose="02040503050406030204" pitchFamily="18" charset="0"/>
                                      </a:rPr>
                                      <m:t>16+11</m:t>
                                    </m:r>
                                  </m:den>
                                </m:f>
                              </m:oMath>
                            </m:oMathPara>
                          </a14:m>
                          <a:endParaRPr lang="en-US" sz="1100"/>
                        </a:p>
                      </a:txBody>
                      <a:tcPr marL="66766" marR="66766" marT="36721" marB="36721"/>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a:rPr lang="en-CA" sz="1100" b="0" i="1" smtClean="0">
                                        <a:latin typeface="Cambria Math" panose="02040503050406030204" pitchFamily="18" charset="0"/>
                                      </a:rPr>
                                      <m:t>83</m:t>
                                    </m:r>
                                  </m:num>
                                  <m:den>
                                    <m:r>
                                      <a:rPr lang="en-CA" sz="1100" b="0" i="1" smtClean="0">
                                        <a:latin typeface="Cambria Math" panose="02040503050406030204" pitchFamily="18" charset="0"/>
                                      </a:rPr>
                                      <m:t>83+11</m:t>
                                    </m:r>
                                  </m:den>
                                </m:f>
                              </m:oMath>
                            </m:oMathPara>
                          </a14:m>
                          <a:endParaRPr lang="en-US" sz="1100"/>
                        </a:p>
                      </a:txBody>
                      <a:tcPr marL="66766" marR="66766" marT="36721" marB="36721"/>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a:rPr lang="en-CA" sz="1100" b="0" i="1" smtClean="0">
                                        <a:latin typeface="Cambria Math" panose="02040503050406030204" pitchFamily="18" charset="0"/>
                                      </a:rPr>
                                      <m:t>2</m:t>
                                    </m:r>
                                    <m:r>
                                      <a:rPr lang="en-CA" sz="1100" b="0" i="1" smtClean="0">
                                        <a:latin typeface="Cambria Math" panose="02040503050406030204" pitchFamily="18" charset="0"/>
                                      </a:rPr>
                                      <m:t>𝑥</m:t>
                                    </m:r>
                                    <m:r>
                                      <a:rPr lang="en-CA" sz="1100" b="0" i="1" smtClean="0">
                                        <a:latin typeface="Cambria Math" panose="02040503050406030204" pitchFamily="18" charset="0"/>
                                      </a:rPr>
                                      <m:t>(44.44</m:t>
                                    </m:r>
                                    <m:r>
                                      <a:rPr lang="en-CA" sz="1100" b="0" i="1" smtClean="0">
                                        <a:latin typeface="Cambria Math" panose="02040503050406030204" pitchFamily="18" charset="0"/>
                                      </a:rPr>
                                      <m:t>𝑥</m:t>
                                    </m:r>
                                    <m:r>
                                      <a:rPr lang="en-CA" sz="1100" b="0" i="1" smtClean="0">
                                        <a:latin typeface="Cambria Math" panose="02040503050406030204" pitchFamily="18" charset="0"/>
                                      </a:rPr>
                                      <m:t>59.26)</m:t>
                                    </m:r>
                                  </m:num>
                                  <m:den>
                                    <m:r>
                                      <a:rPr lang="en-CA" sz="1100" b="0" i="1" smtClean="0">
                                        <a:latin typeface="Cambria Math" panose="02040503050406030204" pitchFamily="18" charset="0"/>
                                      </a:rPr>
                                      <m:t>44.44+59.26</m:t>
                                    </m:r>
                                  </m:den>
                                </m:f>
                              </m:oMath>
                            </m:oMathPara>
                          </a14:m>
                          <a:endParaRPr lang="en-US" sz="1100"/>
                        </a:p>
                      </a:txBody>
                      <a:tcPr marL="66766" marR="66766" marT="36721" marB="36721"/>
                    </a:tc>
                    <a:extLst>
                      <a:ext uri="{0D108BD9-81ED-4DB2-BD59-A6C34878D82A}">
                        <a16:rowId xmlns:a16="http://schemas.microsoft.com/office/drawing/2014/main" val="1809046784"/>
                      </a:ext>
                    </a:extLst>
                  </a:tr>
                  <a:tr h="732731">
                    <a:tc>
                      <a:txBody>
                        <a:bodyPr/>
                        <a:lstStyle/>
                        <a:p>
                          <a:r>
                            <a:rPr lang="en-US" sz="1200"/>
                            <a:t>Model 1</a:t>
                          </a:r>
                        </a:p>
                      </a:txBody>
                      <a:tcPr marL="66766" marR="66766" marT="36721" marB="36721"/>
                    </a:tc>
                    <a:tc>
                      <a:txBody>
                        <a:bodyPr/>
                        <a:lstStyle/>
                        <a:p>
                          <a:pPr algn="ctr"/>
                          <a:r>
                            <a:rPr lang="en-US" sz="1200"/>
                            <a:t>130 (94 benign, 36 malignant)</a:t>
                          </a:r>
                        </a:p>
                      </a:txBody>
                      <a:tcPr marL="66766" marR="66766" marT="36721" marB="36721"/>
                    </a:tc>
                    <a:tc>
                      <a:txBody>
                        <a:bodyPr/>
                        <a:lstStyle/>
                        <a:p>
                          <a:pPr algn="ctr"/>
                          <a:r>
                            <a:rPr lang="en-US" sz="1200"/>
                            <a:t>76.15%</a:t>
                          </a:r>
                        </a:p>
                      </a:txBody>
                      <a:tcPr marL="66766" marR="66766" marT="36721" marB="36721"/>
                    </a:tc>
                    <a:tc>
                      <a:txBody>
                        <a:bodyPr/>
                        <a:lstStyle/>
                        <a:p>
                          <a:pPr algn="ctr"/>
                          <a:r>
                            <a:rPr lang="en-US" sz="1200"/>
                            <a:t>44.44%</a:t>
                          </a:r>
                        </a:p>
                      </a:txBody>
                      <a:tcPr marL="66766" marR="66766" marT="36721" marB="36721"/>
                    </a:tc>
                    <a:tc>
                      <a:txBody>
                        <a:bodyPr/>
                        <a:lstStyle/>
                        <a:p>
                          <a:pPr algn="ctr"/>
                          <a:r>
                            <a:rPr lang="en-US" sz="1200"/>
                            <a:t>59.26%</a:t>
                          </a:r>
                        </a:p>
                      </a:txBody>
                      <a:tcPr marL="66766" marR="66766" marT="36721" marB="36721"/>
                    </a:tc>
                    <a:tc>
                      <a:txBody>
                        <a:bodyPr/>
                        <a:lstStyle/>
                        <a:p>
                          <a:pPr algn="ctr"/>
                          <a:r>
                            <a:rPr lang="en-US" sz="1200"/>
                            <a:t>88.30%</a:t>
                          </a:r>
                        </a:p>
                      </a:txBody>
                      <a:tcPr marL="66766" marR="66766" marT="36721" marB="36721"/>
                    </a:tc>
                    <a:tc>
                      <a:txBody>
                        <a:bodyPr/>
                        <a:lstStyle/>
                        <a:p>
                          <a:pPr algn="ctr"/>
                          <a:r>
                            <a:rPr lang="en-US" sz="1200"/>
                            <a:t>67.53%</a:t>
                          </a:r>
                        </a:p>
                      </a:txBody>
                      <a:tcPr marL="66766" marR="66766" marT="36721" marB="36721"/>
                    </a:tc>
                    <a:extLst>
                      <a:ext uri="{0D108BD9-81ED-4DB2-BD59-A6C34878D82A}">
                        <a16:rowId xmlns:a16="http://schemas.microsoft.com/office/drawing/2014/main" val="2436320015"/>
                      </a:ext>
                    </a:extLst>
                  </a:tr>
                </a:tbl>
              </a:graphicData>
            </a:graphic>
          </p:graphicFrame>
        </mc:Choice>
        <mc:Fallback>
          <p:graphicFrame>
            <p:nvGraphicFramePr>
              <p:cNvPr id="7" name="Table 6">
                <a:extLst>
                  <a:ext uri="{FF2B5EF4-FFF2-40B4-BE49-F238E27FC236}">
                    <a16:creationId xmlns:a16="http://schemas.microsoft.com/office/drawing/2014/main" id="{E58D052F-5918-146F-645F-6534D4864DBE}"/>
                  </a:ext>
                </a:extLst>
              </p:cNvPr>
              <p:cNvGraphicFramePr>
                <a:graphicFrameLocks noGrp="1"/>
              </p:cNvGraphicFramePr>
              <p:nvPr>
                <p:extLst>
                  <p:ext uri="{D42A27DB-BD31-4B8C-83A1-F6EECF244321}">
                    <p14:modId xmlns:p14="http://schemas.microsoft.com/office/powerpoint/2010/main" val="3156628685"/>
                  </p:ext>
                </p:extLst>
              </p:nvPr>
            </p:nvGraphicFramePr>
            <p:xfrm>
              <a:off x="4881546" y="4281460"/>
              <a:ext cx="7189954" cy="2140868"/>
            </p:xfrm>
            <a:graphic>
              <a:graphicData uri="http://schemas.openxmlformats.org/drawingml/2006/table">
                <a:tbl>
                  <a:tblPr firstRow="1" bandRow="1">
                    <a:tableStyleId>{5C22544A-7EE6-4342-B048-85BDC9FD1C3A}</a:tableStyleId>
                  </a:tblPr>
                  <a:tblGrid>
                    <a:gridCol w="733607">
                      <a:extLst>
                        <a:ext uri="{9D8B030D-6E8A-4147-A177-3AD203B41FA5}">
                          <a16:colId xmlns:a16="http://schemas.microsoft.com/office/drawing/2014/main" val="993378712"/>
                        </a:ext>
                      </a:extLst>
                    </a:gridCol>
                    <a:gridCol w="1224559">
                      <a:extLst>
                        <a:ext uri="{9D8B030D-6E8A-4147-A177-3AD203B41FA5}">
                          <a16:colId xmlns:a16="http://schemas.microsoft.com/office/drawing/2014/main" val="1558869568"/>
                        </a:ext>
                      </a:extLst>
                    </a:gridCol>
                    <a:gridCol w="1282369">
                      <a:extLst>
                        <a:ext uri="{9D8B030D-6E8A-4147-A177-3AD203B41FA5}">
                          <a16:colId xmlns:a16="http://schemas.microsoft.com/office/drawing/2014/main" val="2263653601"/>
                        </a:ext>
                      </a:extLst>
                    </a:gridCol>
                    <a:gridCol w="1040901">
                      <a:extLst>
                        <a:ext uri="{9D8B030D-6E8A-4147-A177-3AD203B41FA5}">
                          <a16:colId xmlns:a16="http://schemas.microsoft.com/office/drawing/2014/main" val="134843402"/>
                        </a:ext>
                      </a:extLst>
                    </a:gridCol>
                    <a:gridCol w="871465">
                      <a:extLst>
                        <a:ext uri="{9D8B030D-6E8A-4147-A177-3AD203B41FA5}">
                          <a16:colId xmlns:a16="http://schemas.microsoft.com/office/drawing/2014/main" val="148904086"/>
                        </a:ext>
                      </a:extLst>
                    </a:gridCol>
                    <a:gridCol w="963795">
                      <a:extLst>
                        <a:ext uri="{9D8B030D-6E8A-4147-A177-3AD203B41FA5}">
                          <a16:colId xmlns:a16="http://schemas.microsoft.com/office/drawing/2014/main" val="4171526895"/>
                        </a:ext>
                      </a:extLst>
                    </a:gridCol>
                    <a:gridCol w="1073258">
                      <a:extLst>
                        <a:ext uri="{9D8B030D-6E8A-4147-A177-3AD203B41FA5}">
                          <a16:colId xmlns:a16="http://schemas.microsoft.com/office/drawing/2014/main" val="2915979562"/>
                        </a:ext>
                      </a:extLst>
                    </a:gridCol>
                  </a:tblGrid>
                  <a:tr h="707524">
                    <a:tc>
                      <a:txBody>
                        <a:bodyPr/>
                        <a:lstStyle/>
                        <a:p>
                          <a:pPr algn="ctr"/>
                          <a:r>
                            <a:rPr lang="en-US" sz="1300" baseline="0"/>
                            <a:t>Metrics</a:t>
                          </a:r>
                        </a:p>
                      </a:txBody>
                      <a:tcPr marL="66766" marR="66766" marT="36721" marB="36721"/>
                    </a:tc>
                    <a:tc>
                      <a:txBody>
                        <a:bodyPr/>
                        <a:lstStyle/>
                        <a:p>
                          <a:pPr algn="ctr"/>
                          <a:r>
                            <a:rPr lang="en-US" sz="1300" baseline="0"/>
                            <a:t>Support</a:t>
                          </a:r>
                        </a:p>
                      </a:txBody>
                      <a:tcPr marL="66766" marR="66766" marT="36721" marB="36721"/>
                    </a:tc>
                    <a:tc>
                      <a:txBody>
                        <a:bodyPr/>
                        <a:lstStyle/>
                        <a:p>
                          <a:pPr algn="ctr"/>
                          <a:r>
                            <a:rPr lang="en-US" sz="1300" baseline="0"/>
                            <a:t>Accuracy</a:t>
                          </a:r>
                        </a:p>
                      </a:txBody>
                      <a:tcPr marL="66766" marR="66766" marT="36721" marB="36721"/>
                    </a:tc>
                    <a:tc>
                      <a:txBody>
                        <a:bodyPr/>
                        <a:lstStyle/>
                        <a:p>
                          <a:pPr algn="ctr"/>
                          <a:r>
                            <a:rPr lang="en-US" sz="1300" baseline="0"/>
                            <a:t>Sensitivity (Recall)</a:t>
                          </a:r>
                        </a:p>
                      </a:txBody>
                      <a:tcPr marL="66766" marR="66766" marT="36721" marB="36721"/>
                    </a:tc>
                    <a:tc>
                      <a:txBody>
                        <a:bodyPr/>
                        <a:lstStyle/>
                        <a:p>
                          <a:pPr algn="ctr"/>
                          <a:r>
                            <a:rPr lang="en-US" sz="1300" baseline="0"/>
                            <a:t>Precision</a:t>
                          </a:r>
                        </a:p>
                      </a:txBody>
                      <a:tcPr marL="66766" marR="66766" marT="36721" marB="36721"/>
                    </a:tc>
                    <a:tc>
                      <a:txBody>
                        <a:bodyPr/>
                        <a:lstStyle/>
                        <a:p>
                          <a:pPr algn="ctr"/>
                          <a:r>
                            <a:rPr lang="en-US" sz="1300" baseline="0"/>
                            <a:t>Specificity</a:t>
                          </a:r>
                        </a:p>
                      </a:txBody>
                      <a:tcPr marL="66766" marR="66766" marT="36721" marB="36721"/>
                    </a:tc>
                    <a:tc>
                      <a:txBody>
                        <a:bodyPr/>
                        <a:lstStyle/>
                        <a:p>
                          <a:pPr algn="ctr"/>
                          <a:r>
                            <a:rPr lang="en-US" sz="1300" baseline="0"/>
                            <a:t>F1-Score</a:t>
                          </a:r>
                        </a:p>
                      </a:txBody>
                      <a:tcPr marL="66766" marR="66766" marT="36721" marB="36721"/>
                    </a:tc>
                    <a:extLst>
                      <a:ext uri="{0D108BD9-81ED-4DB2-BD59-A6C34878D82A}">
                        <a16:rowId xmlns:a16="http://schemas.microsoft.com/office/drawing/2014/main" val="810297602"/>
                      </a:ext>
                    </a:extLst>
                  </a:tr>
                  <a:tr h="700613">
                    <a:tc>
                      <a:txBody>
                        <a:bodyPr/>
                        <a:lstStyle/>
                        <a:p>
                          <a:pPr lvl="0">
                            <a:buNone/>
                          </a:pPr>
                          <a:endParaRPr lang="en-US" sz="1200"/>
                        </a:p>
                      </a:txBody>
                      <a:tcPr marL="66766" marR="66766" marT="36721" marB="36721"/>
                    </a:tc>
                    <a:tc>
                      <a:txBody>
                        <a:bodyPr/>
                        <a:lstStyle/>
                        <a:p>
                          <a:pPr lvl="0" algn="ctr">
                            <a:buNone/>
                          </a:pPr>
                          <a:r>
                            <a:rPr lang="en-US" sz="1200"/>
                            <a:t># of cases</a:t>
                          </a:r>
                        </a:p>
                      </a:txBody>
                      <a:tcPr marL="66766" marR="66766" marT="36721" marB="36721"/>
                    </a:tc>
                    <a:tc>
                      <a:txBody>
                        <a:bodyPr/>
                        <a:lstStyle/>
                        <a:p>
                          <a:endParaRPr lang="en-US"/>
                        </a:p>
                      </a:txBody>
                      <a:tcPr marL="66766" marR="66766" marT="36721" marB="36721">
                        <a:blipFill>
                          <a:blip r:embed="rId3"/>
                          <a:stretch>
                            <a:fillRect l="-153810" t="-101724" r="-310952" b="-105172"/>
                          </a:stretch>
                        </a:blipFill>
                      </a:tcPr>
                    </a:tc>
                    <a:tc>
                      <a:txBody>
                        <a:bodyPr/>
                        <a:lstStyle/>
                        <a:p>
                          <a:endParaRPr lang="en-US"/>
                        </a:p>
                      </a:txBody>
                      <a:tcPr marL="66766" marR="66766" marT="36721" marB="36721">
                        <a:blipFill>
                          <a:blip r:embed="rId3"/>
                          <a:stretch>
                            <a:fillRect l="-311696" t="-101724" r="-281871" b="-105172"/>
                          </a:stretch>
                        </a:blipFill>
                      </a:tcPr>
                    </a:tc>
                    <a:tc>
                      <a:txBody>
                        <a:bodyPr/>
                        <a:lstStyle/>
                        <a:p>
                          <a:endParaRPr lang="en-US"/>
                        </a:p>
                      </a:txBody>
                      <a:tcPr marL="66766" marR="66766" marT="36721" marB="36721">
                        <a:blipFill>
                          <a:blip r:embed="rId3"/>
                          <a:stretch>
                            <a:fillRect l="-492308" t="-101724" r="-237063" b="-105172"/>
                          </a:stretch>
                        </a:blipFill>
                      </a:tcPr>
                    </a:tc>
                    <a:tc>
                      <a:txBody>
                        <a:bodyPr/>
                        <a:lstStyle/>
                        <a:p>
                          <a:endParaRPr lang="en-US"/>
                        </a:p>
                      </a:txBody>
                      <a:tcPr marL="66766" marR="66766" marT="36721" marB="36721">
                        <a:blipFill>
                          <a:blip r:embed="rId3"/>
                          <a:stretch>
                            <a:fillRect l="-532704" t="-101724" r="-113208" b="-105172"/>
                          </a:stretch>
                        </a:blipFill>
                      </a:tcPr>
                    </a:tc>
                    <a:tc>
                      <a:txBody>
                        <a:bodyPr/>
                        <a:lstStyle/>
                        <a:p>
                          <a:endParaRPr lang="en-US"/>
                        </a:p>
                      </a:txBody>
                      <a:tcPr marL="66766" marR="66766" marT="36721" marB="36721">
                        <a:blipFill>
                          <a:blip r:embed="rId3"/>
                          <a:stretch>
                            <a:fillRect l="-571591" t="-101724" r="-2273" b="-105172"/>
                          </a:stretch>
                        </a:blipFill>
                      </a:tcPr>
                    </a:tc>
                    <a:extLst>
                      <a:ext uri="{0D108BD9-81ED-4DB2-BD59-A6C34878D82A}">
                        <a16:rowId xmlns:a16="http://schemas.microsoft.com/office/drawing/2014/main" val="1809046784"/>
                      </a:ext>
                    </a:extLst>
                  </a:tr>
                  <a:tr h="732731">
                    <a:tc>
                      <a:txBody>
                        <a:bodyPr/>
                        <a:lstStyle/>
                        <a:p>
                          <a:r>
                            <a:rPr lang="en-US" sz="1200"/>
                            <a:t>Model 1</a:t>
                          </a:r>
                        </a:p>
                      </a:txBody>
                      <a:tcPr marL="66766" marR="66766" marT="36721" marB="36721"/>
                    </a:tc>
                    <a:tc>
                      <a:txBody>
                        <a:bodyPr/>
                        <a:lstStyle/>
                        <a:p>
                          <a:pPr algn="ctr"/>
                          <a:r>
                            <a:rPr lang="en-US" sz="1200"/>
                            <a:t>130 (94 benign, 36 malignant)</a:t>
                          </a:r>
                        </a:p>
                      </a:txBody>
                      <a:tcPr marL="66766" marR="66766" marT="36721" marB="36721"/>
                    </a:tc>
                    <a:tc>
                      <a:txBody>
                        <a:bodyPr/>
                        <a:lstStyle/>
                        <a:p>
                          <a:pPr algn="ctr"/>
                          <a:r>
                            <a:rPr lang="en-US" sz="1200"/>
                            <a:t>76.15%</a:t>
                          </a:r>
                        </a:p>
                      </a:txBody>
                      <a:tcPr marL="66766" marR="66766" marT="36721" marB="36721"/>
                    </a:tc>
                    <a:tc>
                      <a:txBody>
                        <a:bodyPr/>
                        <a:lstStyle/>
                        <a:p>
                          <a:pPr algn="ctr"/>
                          <a:r>
                            <a:rPr lang="en-US" sz="1200"/>
                            <a:t>44.44%</a:t>
                          </a:r>
                        </a:p>
                      </a:txBody>
                      <a:tcPr marL="66766" marR="66766" marT="36721" marB="36721"/>
                    </a:tc>
                    <a:tc>
                      <a:txBody>
                        <a:bodyPr/>
                        <a:lstStyle/>
                        <a:p>
                          <a:pPr algn="ctr"/>
                          <a:r>
                            <a:rPr lang="en-US" sz="1200"/>
                            <a:t>59.26%</a:t>
                          </a:r>
                        </a:p>
                      </a:txBody>
                      <a:tcPr marL="66766" marR="66766" marT="36721" marB="36721"/>
                    </a:tc>
                    <a:tc>
                      <a:txBody>
                        <a:bodyPr/>
                        <a:lstStyle/>
                        <a:p>
                          <a:pPr algn="ctr"/>
                          <a:r>
                            <a:rPr lang="en-US" sz="1200"/>
                            <a:t>88.30%</a:t>
                          </a:r>
                        </a:p>
                      </a:txBody>
                      <a:tcPr marL="66766" marR="66766" marT="36721" marB="36721"/>
                    </a:tc>
                    <a:tc>
                      <a:txBody>
                        <a:bodyPr/>
                        <a:lstStyle/>
                        <a:p>
                          <a:pPr algn="ctr"/>
                          <a:r>
                            <a:rPr lang="en-US" sz="1200"/>
                            <a:t>67.53%</a:t>
                          </a:r>
                        </a:p>
                      </a:txBody>
                      <a:tcPr marL="66766" marR="66766" marT="36721" marB="36721"/>
                    </a:tc>
                    <a:extLst>
                      <a:ext uri="{0D108BD9-81ED-4DB2-BD59-A6C34878D82A}">
                        <a16:rowId xmlns:a16="http://schemas.microsoft.com/office/drawing/2014/main" val="2436320015"/>
                      </a:ext>
                    </a:extLst>
                  </a:tr>
                </a:tbl>
              </a:graphicData>
            </a:graphic>
          </p:graphicFrame>
        </mc:Fallback>
      </mc:AlternateContent>
      <p:sp>
        <p:nvSpPr>
          <p:cNvPr id="8" name="TextBox 7">
            <a:extLst>
              <a:ext uri="{FF2B5EF4-FFF2-40B4-BE49-F238E27FC236}">
                <a16:creationId xmlns:a16="http://schemas.microsoft.com/office/drawing/2014/main" id="{C3940914-C723-55C9-794F-63920294CBDA}"/>
              </a:ext>
            </a:extLst>
          </p:cNvPr>
          <p:cNvSpPr txBox="1"/>
          <p:nvPr/>
        </p:nvSpPr>
        <p:spPr>
          <a:xfrm>
            <a:off x="4764094" y="4084055"/>
            <a:ext cx="40341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Table 3</a:t>
            </a:r>
            <a:r>
              <a:rPr lang="en-US" sz="1200"/>
              <a:t>. Model 3 Performance</a:t>
            </a:r>
          </a:p>
        </p:txBody>
      </p:sp>
    </p:spTree>
    <p:extLst>
      <p:ext uri="{BB962C8B-B14F-4D97-AF65-F5344CB8AC3E}">
        <p14:creationId xmlns:p14="http://schemas.microsoft.com/office/powerpoint/2010/main" val="492033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C713-0396-DD13-2B9C-7672E01905DA}"/>
              </a:ext>
            </a:extLst>
          </p:cNvPr>
          <p:cNvSpPr>
            <a:spLocks noGrp="1"/>
          </p:cNvSpPr>
          <p:nvPr>
            <p:ph type="title"/>
          </p:nvPr>
        </p:nvSpPr>
        <p:spPr/>
        <p:txBody>
          <a:bodyPr/>
          <a:lstStyle/>
          <a:p>
            <a:pPr algn="ctr"/>
            <a:r>
              <a:rPr lang="en-US"/>
              <a:t>Nested Cross Validation</a:t>
            </a:r>
          </a:p>
        </p:txBody>
      </p:sp>
      <p:sp>
        <p:nvSpPr>
          <p:cNvPr id="3" name="Content Placeholder 2">
            <a:extLst>
              <a:ext uri="{FF2B5EF4-FFF2-40B4-BE49-F238E27FC236}">
                <a16:creationId xmlns:a16="http://schemas.microsoft.com/office/drawing/2014/main" id="{1BC88AC3-BF20-4F5B-73E4-D5A4A06ABFD3}"/>
              </a:ext>
            </a:extLst>
          </p:cNvPr>
          <p:cNvSpPr>
            <a:spLocks noGrp="1"/>
          </p:cNvSpPr>
          <p:nvPr>
            <p:ph idx="1"/>
          </p:nvPr>
        </p:nvSpPr>
        <p:spPr>
          <a:xfrm>
            <a:off x="236621" y="1849688"/>
            <a:ext cx="5670884" cy="4045786"/>
          </a:xfrm>
        </p:spPr>
        <p:txBody>
          <a:bodyPr/>
          <a:lstStyle/>
          <a:p>
            <a:pPr marL="0" indent="0">
              <a:buNone/>
            </a:pPr>
            <a:r>
              <a:rPr lang="en-CA" sz="1400"/>
              <a:t>5-fold nested cross-validation is a technique used to </a:t>
            </a:r>
            <a:r>
              <a:rPr lang="en-CA" sz="1400" b="1"/>
              <a:t>evaluate a model fairly while also tuning its settings</a:t>
            </a:r>
          </a:p>
          <a:p>
            <a:pPr marL="0" indent="0">
              <a:buNone/>
            </a:pPr>
            <a:endParaRPr lang="en-CA" sz="1400" b="1"/>
          </a:p>
          <a:p>
            <a:pPr>
              <a:buFont typeface="+mj-lt"/>
              <a:buAutoNum type="arabicPeriod"/>
            </a:pPr>
            <a:r>
              <a:rPr lang="en-CA" sz="1400" b="1"/>
              <a:t>Outer Loop (5 folds):</a:t>
            </a:r>
            <a:endParaRPr lang="en-CA" sz="1400"/>
          </a:p>
          <a:p>
            <a:pPr marL="742950" lvl="1" indent="-285750">
              <a:buFont typeface="+mj-lt"/>
              <a:buAutoNum type="arabicPeriod"/>
            </a:pPr>
            <a:r>
              <a:rPr lang="en-CA" sz="1200"/>
              <a:t>The data is split into 5 parts.</a:t>
            </a:r>
          </a:p>
          <a:p>
            <a:pPr marL="742950" lvl="1" indent="-285750">
              <a:buFont typeface="+mj-lt"/>
              <a:buAutoNum type="arabicPeriod"/>
            </a:pPr>
            <a:r>
              <a:rPr lang="en-CA" sz="1200"/>
              <a:t>In each round, </a:t>
            </a:r>
            <a:r>
              <a:rPr lang="en-CA" sz="1200" b="1"/>
              <a:t>1 part is used as the test set</a:t>
            </a:r>
            <a:r>
              <a:rPr lang="en-CA" sz="1200"/>
              <a:t>, and the other 4 parts go to the inner loop.</a:t>
            </a:r>
          </a:p>
          <a:p>
            <a:pPr marL="742950" lvl="1" indent="-285750">
              <a:buFont typeface="+mj-lt"/>
              <a:buAutoNum type="arabicPeriod"/>
            </a:pPr>
            <a:r>
              <a:rPr lang="en-CA" sz="1200"/>
              <a:t>This is rotated so each part gets a turn as the test set.</a:t>
            </a:r>
          </a:p>
          <a:p>
            <a:pPr>
              <a:buFont typeface="+mj-lt"/>
              <a:buAutoNum type="arabicPeriod"/>
            </a:pPr>
            <a:r>
              <a:rPr lang="en-CA" sz="1400" b="1"/>
              <a:t>Inner Loop (also 5 folds):</a:t>
            </a:r>
            <a:endParaRPr lang="en-CA" sz="1400"/>
          </a:p>
          <a:p>
            <a:pPr marL="742950" lvl="1" indent="-285750">
              <a:buFont typeface="+mj-lt"/>
              <a:buAutoNum type="arabicPeriod"/>
            </a:pPr>
            <a:r>
              <a:rPr lang="en-CA" sz="1200"/>
              <a:t>The 4 parts from the outer loop are again split into training and validation sets.</a:t>
            </a:r>
          </a:p>
          <a:p>
            <a:pPr marL="742950" lvl="1" indent="-285750">
              <a:buFont typeface="+mj-lt"/>
              <a:buAutoNum type="arabicPeriod"/>
            </a:pPr>
            <a:r>
              <a:rPr lang="en-CA" sz="1200"/>
              <a:t>The model is trained and fine-tuned here (like choosing the best settings).</a:t>
            </a:r>
          </a:p>
          <a:p>
            <a:pPr marL="742950" lvl="1" indent="-285750">
              <a:buFont typeface="+mj-lt"/>
              <a:buAutoNum type="arabicPeriod"/>
            </a:pPr>
            <a:r>
              <a:rPr lang="en-CA" sz="1200"/>
              <a:t>This process is also rotated, so each chunk gets a turn as the validation set.</a:t>
            </a:r>
          </a:p>
          <a:p>
            <a:endParaRPr lang="en-US"/>
          </a:p>
        </p:txBody>
      </p:sp>
      <p:sp>
        <p:nvSpPr>
          <p:cNvPr id="4" name="Slide Number Placeholder 3">
            <a:extLst>
              <a:ext uri="{FF2B5EF4-FFF2-40B4-BE49-F238E27FC236}">
                <a16:creationId xmlns:a16="http://schemas.microsoft.com/office/drawing/2014/main" id="{F1B9ECCE-B065-A755-2332-D83D95CEDCDF}"/>
              </a:ext>
            </a:extLst>
          </p:cNvPr>
          <p:cNvSpPr>
            <a:spLocks noGrp="1"/>
          </p:cNvSpPr>
          <p:nvPr>
            <p:ph type="sldNum" sz="quarter" idx="12"/>
          </p:nvPr>
        </p:nvSpPr>
        <p:spPr/>
        <p:txBody>
          <a:bodyPr/>
          <a:lstStyle/>
          <a:p>
            <a:fld id="{064BF4C3-63E4-3245-90A0-0511F51DC25F}" type="slidenum">
              <a:rPr lang="en-US" smtClean="0"/>
              <a:t>34</a:t>
            </a:fld>
            <a:endParaRPr lang="en-US"/>
          </a:p>
        </p:txBody>
      </p:sp>
      <p:pic>
        <p:nvPicPr>
          <p:cNvPr id="5" name="Picture 4">
            <a:extLst>
              <a:ext uri="{FF2B5EF4-FFF2-40B4-BE49-F238E27FC236}">
                <a16:creationId xmlns:a16="http://schemas.microsoft.com/office/drawing/2014/main" id="{5D56F630-E317-2B49-5081-9AA2A1C25FE7}"/>
              </a:ext>
            </a:extLst>
          </p:cNvPr>
          <p:cNvPicPr>
            <a:picLocks noChangeAspect="1"/>
          </p:cNvPicPr>
          <p:nvPr/>
        </p:nvPicPr>
        <p:blipFill>
          <a:blip r:embed="rId2"/>
          <a:stretch>
            <a:fillRect/>
          </a:stretch>
        </p:blipFill>
        <p:spPr>
          <a:xfrm>
            <a:off x="6921500" y="1690687"/>
            <a:ext cx="4794250" cy="3983193"/>
          </a:xfrm>
          <a:prstGeom prst="rect">
            <a:avLst/>
          </a:prstGeom>
        </p:spPr>
      </p:pic>
      <p:sp>
        <p:nvSpPr>
          <p:cNvPr id="6" name="TextBox 5">
            <a:extLst>
              <a:ext uri="{FF2B5EF4-FFF2-40B4-BE49-F238E27FC236}">
                <a16:creationId xmlns:a16="http://schemas.microsoft.com/office/drawing/2014/main" id="{16C5E913-8956-F947-6959-3BCF9BBEF077}"/>
              </a:ext>
            </a:extLst>
          </p:cNvPr>
          <p:cNvSpPr txBox="1"/>
          <p:nvPr/>
        </p:nvSpPr>
        <p:spPr>
          <a:xfrm>
            <a:off x="7459579" y="5673880"/>
            <a:ext cx="3489158" cy="738664"/>
          </a:xfrm>
          <a:prstGeom prst="rect">
            <a:avLst/>
          </a:prstGeom>
          <a:noFill/>
        </p:spPr>
        <p:txBody>
          <a:bodyPr wrap="square" rtlCol="0">
            <a:spAutoFit/>
          </a:bodyPr>
          <a:lstStyle/>
          <a:p>
            <a:r>
              <a:rPr lang="en-CA" sz="800" err="1"/>
              <a:t>VitalFlux</a:t>
            </a:r>
            <a:r>
              <a:rPr lang="en-CA" sz="800"/>
              <a:t>. (n.d.). </a:t>
            </a:r>
            <a:r>
              <a:rPr lang="en-CA" sz="800" i="1"/>
              <a:t>Python Nested Cross Validation: Algorithm Selection.</a:t>
            </a:r>
            <a:r>
              <a:rPr lang="en-CA" sz="800"/>
              <a:t> Retrieved from </a:t>
            </a:r>
            <a:r>
              <a:rPr lang="en-CA" sz="800">
                <a:hlinkClick r:id="rId3"/>
              </a:rPr>
              <a:t>https://vitalflux.com/python-nested-cross-validation-algorithm-selection/</a:t>
            </a:r>
            <a:endParaRPr lang="en-CA" sz="800"/>
          </a:p>
          <a:p>
            <a:endParaRPr lang="en-US"/>
          </a:p>
        </p:txBody>
      </p:sp>
    </p:spTree>
    <p:extLst>
      <p:ext uri="{BB962C8B-B14F-4D97-AF65-F5344CB8AC3E}">
        <p14:creationId xmlns:p14="http://schemas.microsoft.com/office/powerpoint/2010/main" val="400425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9DFF8-CBE3-C32B-D2DC-F7B405CF3435}"/>
              </a:ext>
            </a:extLst>
          </p:cNvPr>
          <p:cNvSpPr>
            <a:spLocks noGrp="1"/>
          </p:cNvSpPr>
          <p:nvPr>
            <p:ph type="title"/>
          </p:nvPr>
        </p:nvSpPr>
        <p:spPr>
          <a:xfrm>
            <a:off x="630936" y="640080"/>
            <a:ext cx="4818888" cy="1481328"/>
          </a:xfrm>
        </p:spPr>
        <p:txBody>
          <a:bodyPr anchor="b">
            <a:normAutofit/>
          </a:bodyPr>
          <a:lstStyle/>
          <a:p>
            <a:r>
              <a:rPr lang="en-US" sz="5400"/>
              <a:t>Model 4</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7F15BC-10E3-7247-3C23-7C2F32045912}"/>
              </a:ext>
            </a:extLst>
          </p:cNvPr>
          <p:cNvSpPr>
            <a:spLocks noGrp="1"/>
          </p:cNvSpPr>
          <p:nvPr>
            <p:ph idx="1"/>
          </p:nvPr>
        </p:nvSpPr>
        <p:spPr>
          <a:xfrm>
            <a:off x="630936" y="2660904"/>
            <a:ext cx="4818888" cy="3547872"/>
          </a:xfrm>
        </p:spPr>
        <p:txBody>
          <a:bodyPr anchor="t">
            <a:normAutofit fontScale="92500" lnSpcReduction="20000"/>
          </a:bodyPr>
          <a:lstStyle/>
          <a:p>
            <a:r>
              <a:rPr lang="en-US" sz="1600"/>
              <a:t>Model 4 will be using a 5-fold nested cross validation, rotating the validation and test sets, which ensures that the model is tuned properly from using statistics extracted from the inner loop and by testing fairly on unseen data utilizing the outer loop. </a:t>
            </a:r>
          </a:p>
          <a:p>
            <a:pPr marL="285750" indent="-285750">
              <a:buFont typeface="Arial" panose="020B0604020202020204" pitchFamily="34" charset="0"/>
              <a:buChar char="•"/>
            </a:pPr>
            <a:r>
              <a:rPr lang="en-US" sz="1600"/>
              <a:t>Overall, the main benefit of using a nested cross validation was essentially to get the model to use a dynamic testing set, which is more representative of future and unseen data, in addition to having a proper variance estimate. </a:t>
            </a:r>
          </a:p>
          <a:p>
            <a:pPr marL="285750" indent="-285750">
              <a:buFont typeface="Arial" panose="020B0604020202020204" pitchFamily="34" charset="0"/>
              <a:buChar char="•"/>
            </a:pPr>
            <a:r>
              <a:rPr lang="en-CA" sz="1600" b="1"/>
              <a:t>Low variance:</a:t>
            </a:r>
            <a:br>
              <a:rPr lang="en-CA" sz="1600"/>
            </a:br>
            <a:r>
              <a:rPr lang="en-CA" sz="1600"/>
              <a:t>The model performs </a:t>
            </a:r>
            <a:r>
              <a:rPr lang="en-CA" sz="1600" b="1"/>
              <a:t>consistently well</a:t>
            </a:r>
            <a:r>
              <a:rPr lang="en-CA" sz="1600"/>
              <a:t> across all test folds. This suggests the model is </a:t>
            </a:r>
            <a:r>
              <a:rPr lang="en-CA" sz="1600" b="1"/>
              <a:t>stable</a:t>
            </a:r>
            <a:r>
              <a:rPr lang="en-CA" sz="1600"/>
              <a:t> and likely to generalize well to new, unseen data.</a:t>
            </a:r>
            <a:endParaRPr lang="en-US" sz="1600"/>
          </a:p>
          <a:p>
            <a:pPr marL="285750" indent="-285750">
              <a:buFont typeface="Arial" panose="020B0604020202020204" pitchFamily="34" charset="0"/>
              <a:buChar char="•"/>
            </a:pPr>
            <a:r>
              <a:rPr lang="en-CA" sz="1600" b="1"/>
              <a:t>High variance:</a:t>
            </a:r>
            <a:br>
              <a:rPr lang="en-CA" sz="1600"/>
            </a:br>
            <a:r>
              <a:rPr lang="en-CA" sz="1600"/>
              <a:t>The model performs </a:t>
            </a:r>
            <a:r>
              <a:rPr lang="en-CA" sz="1600" b="1"/>
              <a:t>well on some folds and poorly on others</a:t>
            </a:r>
            <a:r>
              <a:rPr lang="en-CA" sz="1600"/>
              <a:t>. This suggests the model might be </a:t>
            </a:r>
            <a:r>
              <a:rPr lang="en-CA" sz="1600" b="1"/>
              <a:t>overfitting</a:t>
            </a:r>
            <a:r>
              <a:rPr lang="en-CA" sz="1600"/>
              <a:t>, or that the model is potentially sensitive to changes in the dataset. </a:t>
            </a:r>
            <a:endParaRPr lang="en-US" sz="2200"/>
          </a:p>
          <a:p>
            <a:pPr marL="0" indent="0">
              <a:buNone/>
            </a:pPr>
            <a:endParaRPr lang="en-US" sz="2200"/>
          </a:p>
          <a:p>
            <a:endParaRPr lang="en-US" sz="2200"/>
          </a:p>
        </p:txBody>
      </p:sp>
      <p:sp>
        <p:nvSpPr>
          <p:cNvPr id="4" name="Slide Number Placeholder 3">
            <a:extLst>
              <a:ext uri="{FF2B5EF4-FFF2-40B4-BE49-F238E27FC236}">
                <a16:creationId xmlns:a16="http://schemas.microsoft.com/office/drawing/2014/main" id="{95A1C407-302E-B2E5-3933-28CCB5670A57}"/>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35</a:t>
            </a:fld>
            <a:endParaRPr lang="en-US"/>
          </a:p>
        </p:txBody>
      </p:sp>
    </p:spTree>
    <p:extLst>
      <p:ext uri="{BB962C8B-B14F-4D97-AF65-F5344CB8AC3E}">
        <p14:creationId xmlns:p14="http://schemas.microsoft.com/office/powerpoint/2010/main" val="232996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3F6D93-23BE-5F81-9927-D60FA0A24E2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C2DEE-4C6C-12AD-7AF5-0C5684AE4D56}"/>
              </a:ext>
            </a:extLst>
          </p:cNvPr>
          <p:cNvSpPr>
            <a:spLocks noGrp="1"/>
          </p:cNvSpPr>
          <p:nvPr>
            <p:ph type="title"/>
          </p:nvPr>
        </p:nvSpPr>
        <p:spPr>
          <a:xfrm>
            <a:off x="630936" y="640080"/>
            <a:ext cx="4818888" cy="1481328"/>
          </a:xfrm>
        </p:spPr>
        <p:txBody>
          <a:bodyPr anchor="b">
            <a:normAutofit/>
          </a:bodyPr>
          <a:lstStyle/>
          <a:p>
            <a:r>
              <a:rPr lang="en-US" sz="5400"/>
              <a:t>Model 4: Results</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2E1ED350-0C14-6ED2-BABE-71F84E9B5D1F}"/>
                  </a:ext>
                </a:extLst>
              </p:cNvPr>
              <p:cNvGraphicFramePr>
                <a:graphicFrameLocks noGrp="1"/>
              </p:cNvGraphicFramePr>
              <p:nvPr>
                <p:ph idx="1"/>
                <p:extLst>
                  <p:ext uri="{D42A27DB-BD31-4B8C-83A1-F6EECF244321}">
                    <p14:modId xmlns:p14="http://schemas.microsoft.com/office/powerpoint/2010/main" val="3915009308"/>
                  </p:ext>
                </p:extLst>
              </p:nvPr>
            </p:nvGraphicFramePr>
            <p:xfrm>
              <a:off x="5935701" y="4465387"/>
              <a:ext cx="5749110" cy="1440558"/>
            </p:xfrm>
            <a:graphic>
              <a:graphicData uri="http://schemas.openxmlformats.org/drawingml/2006/table">
                <a:tbl>
                  <a:tblPr firstRow="1" bandRow="1">
                    <a:tableStyleId>{5C22544A-7EE6-4342-B048-85BDC9FD1C3A}</a:tableStyleId>
                  </a:tblPr>
                  <a:tblGrid>
                    <a:gridCol w="768166">
                      <a:extLst>
                        <a:ext uri="{9D8B030D-6E8A-4147-A177-3AD203B41FA5}">
                          <a16:colId xmlns:a16="http://schemas.microsoft.com/office/drawing/2014/main" val="3768588152"/>
                        </a:ext>
                      </a:extLst>
                    </a:gridCol>
                    <a:gridCol w="745957">
                      <a:extLst>
                        <a:ext uri="{9D8B030D-6E8A-4147-A177-3AD203B41FA5}">
                          <a16:colId xmlns:a16="http://schemas.microsoft.com/office/drawing/2014/main" val="2270257969"/>
                        </a:ext>
                      </a:extLst>
                    </a:gridCol>
                    <a:gridCol w="974558">
                      <a:extLst>
                        <a:ext uri="{9D8B030D-6E8A-4147-A177-3AD203B41FA5}">
                          <a16:colId xmlns:a16="http://schemas.microsoft.com/office/drawing/2014/main" val="1717048846"/>
                        </a:ext>
                      </a:extLst>
                    </a:gridCol>
                    <a:gridCol w="926432">
                      <a:extLst>
                        <a:ext uri="{9D8B030D-6E8A-4147-A177-3AD203B41FA5}">
                          <a16:colId xmlns:a16="http://schemas.microsoft.com/office/drawing/2014/main" val="2584813211"/>
                        </a:ext>
                      </a:extLst>
                    </a:gridCol>
                    <a:gridCol w="1148114">
                      <a:extLst>
                        <a:ext uri="{9D8B030D-6E8A-4147-A177-3AD203B41FA5}">
                          <a16:colId xmlns:a16="http://schemas.microsoft.com/office/drawing/2014/main" val="2566513915"/>
                        </a:ext>
                      </a:extLst>
                    </a:gridCol>
                    <a:gridCol w="1185883">
                      <a:extLst>
                        <a:ext uri="{9D8B030D-6E8A-4147-A177-3AD203B41FA5}">
                          <a16:colId xmlns:a16="http://schemas.microsoft.com/office/drawing/2014/main" val="3034125173"/>
                        </a:ext>
                      </a:extLst>
                    </a:gridCol>
                  </a:tblGrid>
                  <a:tr h="491912">
                    <a:tc>
                      <a:txBody>
                        <a:bodyPr/>
                        <a:lstStyle/>
                        <a:p>
                          <a:pPr algn="ctr"/>
                          <a:r>
                            <a:rPr lang="en-US" sz="1200"/>
                            <a:t>Metrics</a:t>
                          </a:r>
                        </a:p>
                      </a:txBody>
                      <a:tcPr/>
                    </a:tc>
                    <a:tc>
                      <a:txBody>
                        <a:bodyPr/>
                        <a:lstStyle/>
                        <a:p>
                          <a:pPr algn="ctr"/>
                          <a:r>
                            <a:rPr lang="en-US" sz="1200"/>
                            <a:t>Support</a:t>
                          </a:r>
                        </a:p>
                      </a:txBody>
                      <a:tcPr/>
                    </a:tc>
                    <a:tc>
                      <a:txBody>
                        <a:bodyPr/>
                        <a:lstStyle/>
                        <a:p>
                          <a:pPr algn="ctr"/>
                          <a:r>
                            <a:rPr lang="en-US" sz="1200"/>
                            <a:t>Sensitivity (Recall)</a:t>
                          </a:r>
                        </a:p>
                      </a:txBody>
                      <a:tcPr/>
                    </a:tc>
                    <a:tc>
                      <a:txBody>
                        <a:bodyPr/>
                        <a:lstStyle/>
                        <a:p>
                          <a:pPr algn="ctr"/>
                          <a:r>
                            <a:rPr lang="en-US" sz="1200"/>
                            <a:t>Specificity</a:t>
                          </a:r>
                        </a:p>
                      </a:txBody>
                      <a:tcPr/>
                    </a:tc>
                    <a:tc>
                      <a:txBody>
                        <a:bodyPr/>
                        <a:lstStyle/>
                        <a:p>
                          <a:pPr algn="ctr"/>
                          <a:r>
                            <a:rPr lang="en-US" sz="1200"/>
                            <a:t>Accuracy</a:t>
                          </a:r>
                        </a:p>
                      </a:txBody>
                      <a:tcPr/>
                    </a:tc>
                    <a:tc>
                      <a:txBody>
                        <a:bodyPr/>
                        <a:lstStyle/>
                        <a:p>
                          <a:r>
                            <a:rPr lang="en-US" sz="1200"/>
                            <a:t>F1-Score</a:t>
                          </a:r>
                        </a:p>
                      </a:txBody>
                      <a:tcPr/>
                    </a:tc>
                    <a:extLst>
                      <a:ext uri="{0D108BD9-81ED-4DB2-BD59-A6C34878D82A}">
                        <a16:rowId xmlns:a16="http://schemas.microsoft.com/office/drawing/2014/main" val="3462525836"/>
                      </a:ext>
                    </a:extLst>
                  </a:tr>
                  <a:tr h="596901">
                    <a:tc>
                      <a:txBody>
                        <a:bodyPr/>
                        <a:lstStyle/>
                        <a:p>
                          <a:endParaRPr lang="en-US" sz="1200"/>
                        </a:p>
                      </a:txBody>
                      <a:tcPr/>
                    </a:tc>
                    <a:tc>
                      <a:txBody>
                        <a:bodyPr/>
                        <a:lstStyle/>
                        <a:p>
                          <a:pPr algn="ctr"/>
                          <a:r>
                            <a:rPr lang="en-US" sz="1000"/>
                            <a:t>139</a:t>
                          </a:r>
                        </a:p>
                      </a:txBody>
                      <a:tcPr/>
                    </a:tc>
                    <a:tc>
                      <a:txBody>
                        <a:bodyPr/>
                        <a:lstStyle/>
                        <a:p>
                          <a:pPr/>
                          <a14:m>
                            <m:oMathPara xmlns:m="http://schemas.openxmlformats.org/officeDocument/2006/math">
                              <m:oMathParaPr>
                                <m:jc m:val="centerGroup"/>
                              </m:oMathParaPr>
                              <m:oMath xmlns:m="http://schemas.openxmlformats.org/officeDocument/2006/math">
                                <m:f>
                                  <m:fPr>
                                    <m:ctrlPr>
                                      <a:rPr lang="en-US" sz="1000" i="1" dirty="0" smtClean="0">
                                        <a:latin typeface="Cambria Math" panose="02040503050406030204" pitchFamily="18" charset="0"/>
                                      </a:rPr>
                                    </m:ctrlPr>
                                  </m:fPr>
                                  <m:num>
                                    <m:r>
                                      <a:rPr lang="en-CA" sz="1000" b="0" i="1" dirty="0" smtClean="0">
                                        <a:latin typeface="Cambria Math" panose="02040503050406030204" pitchFamily="18" charset="0"/>
                                      </a:rPr>
                                      <m:t>16</m:t>
                                    </m:r>
                                  </m:num>
                                  <m:den>
                                    <m:r>
                                      <a:rPr lang="en-CA" sz="1000" b="0" i="1" dirty="0" smtClean="0">
                                        <a:latin typeface="Cambria Math" panose="02040503050406030204" pitchFamily="18" charset="0"/>
                                      </a:rPr>
                                      <m:t>16+20</m:t>
                                    </m:r>
                                  </m:den>
                                </m:f>
                              </m:oMath>
                            </m:oMathPara>
                          </a14:m>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dirty="0" smtClean="0">
                                        <a:latin typeface="Cambria Math" panose="02040503050406030204" pitchFamily="18" charset="0"/>
                                      </a:rPr>
                                    </m:ctrlPr>
                                  </m:fPr>
                                  <m:num>
                                    <m:r>
                                      <a:rPr lang="en-CA" sz="1000" b="0" i="1" dirty="0" smtClean="0">
                                        <a:latin typeface="Cambria Math" panose="02040503050406030204" pitchFamily="18" charset="0"/>
                                      </a:rPr>
                                      <m:t>83</m:t>
                                    </m:r>
                                  </m:num>
                                  <m:den>
                                    <m:r>
                                      <a:rPr lang="en-CA" sz="1000" b="0" i="1" dirty="0" smtClean="0">
                                        <a:latin typeface="Cambria Math" panose="02040503050406030204" pitchFamily="18" charset="0"/>
                                      </a:rPr>
                                      <m:t>83+11</m:t>
                                    </m:r>
                                  </m:den>
                                </m:f>
                              </m:oMath>
                            </m:oMathPara>
                          </a14:m>
                          <a:endParaRPr lang="en-US" sz="1000"/>
                        </a:p>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dirty="0" smtClean="0">
                                        <a:latin typeface="Cambria Math" panose="02040503050406030204" pitchFamily="18" charset="0"/>
                                      </a:rPr>
                                    </m:ctrlPr>
                                  </m:fPr>
                                  <m:num>
                                    <m:r>
                                      <a:rPr lang="en-CA" sz="1000" b="0" i="1" dirty="0" smtClean="0">
                                        <a:latin typeface="Cambria Math" panose="02040503050406030204" pitchFamily="18" charset="0"/>
                                      </a:rPr>
                                      <m:t>16+83</m:t>
                                    </m:r>
                                  </m:num>
                                  <m:den>
                                    <m:r>
                                      <a:rPr lang="en-CA" sz="1000" b="0" i="1" dirty="0" smtClean="0">
                                        <a:latin typeface="Cambria Math" panose="02040503050406030204" pitchFamily="18" charset="0"/>
                                      </a:rPr>
                                      <m:t>16+83+11+20</m:t>
                                    </m:r>
                                  </m:den>
                                </m:f>
                              </m:oMath>
                            </m:oMathPara>
                          </a14:m>
                          <a:endParaRPr lang="en-US" sz="1000"/>
                        </a:p>
                        <a:p>
                          <a:endParaRPr 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2(59.2</m:t>
                                    </m:r>
                                    <m:r>
                                      <a:rPr lang="en-CA" sz="1000" b="0" i="1" smtClean="0">
                                        <a:latin typeface="Cambria Math" panose="02040503050406030204" pitchFamily="18" charset="0"/>
                                      </a:rPr>
                                      <m:t>𝑥</m:t>
                                    </m:r>
                                    <m:r>
                                      <a:rPr lang="en-CA" sz="1000" b="0" i="1" smtClean="0">
                                        <a:latin typeface="Cambria Math" panose="02040503050406030204" pitchFamily="18" charset="0"/>
                                      </a:rPr>
                                      <m:t>88.29)</m:t>
                                    </m:r>
                                  </m:num>
                                  <m:den>
                                    <m:r>
                                      <a:rPr lang="en-CA" sz="1000" b="0" i="1" smtClean="0">
                                        <a:latin typeface="Cambria Math" panose="02040503050406030204" pitchFamily="18" charset="0"/>
                                      </a:rPr>
                                      <m:t>59.2+88.29</m:t>
                                    </m:r>
                                  </m:den>
                                </m:f>
                              </m:oMath>
                            </m:oMathPara>
                          </a14:m>
                          <a:endParaRPr lang="en-US" sz="1000"/>
                        </a:p>
                        <a:p>
                          <a:endParaRPr lang="en-US" sz="1200"/>
                        </a:p>
                      </a:txBody>
                      <a:tcPr/>
                    </a:tc>
                    <a:extLst>
                      <a:ext uri="{0D108BD9-81ED-4DB2-BD59-A6C34878D82A}">
                        <a16:rowId xmlns:a16="http://schemas.microsoft.com/office/drawing/2014/main" val="1119542268"/>
                      </a:ext>
                    </a:extLst>
                  </a:tr>
                  <a:tr h="351745">
                    <a:tc>
                      <a:txBody>
                        <a:bodyPr/>
                        <a:lstStyle/>
                        <a:p>
                          <a:r>
                            <a:rPr lang="en-US" sz="1000"/>
                            <a:t>Model 2</a:t>
                          </a:r>
                        </a:p>
                      </a:txBody>
                      <a:tcPr/>
                    </a:tc>
                    <a:tc>
                      <a:txBody>
                        <a:bodyPr/>
                        <a:lstStyle/>
                        <a:p>
                          <a:r>
                            <a:rPr lang="en-US" sz="1000"/>
                            <a:t>139</a:t>
                          </a:r>
                        </a:p>
                      </a:txBody>
                      <a:tcPr/>
                    </a:tc>
                    <a:tc>
                      <a:txBody>
                        <a:bodyPr/>
                        <a:lstStyle/>
                        <a:p>
                          <a:pPr algn="ctr"/>
                          <a:r>
                            <a:rPr lang="en-US" sz="1000"/>
                            <a:t>44%</a:t>
                          </a:r>
                        </a:p>
                      </a:txBody>
                      <a:tcPr/>
                    </a:tc>
                    <a:tc>
                      <a:txBody>
                        <a:bodyPr/>
                        <a:lstStyle/>
                        <a:p>
                          <a:pPr algn="ctr"/>
                          <a:r>
                            <a:rPr lang="en-US" sz="1000"/>
                            <a:t>88.29%</a:t>
                          </a:r>
                        </a:p>
                      </a:txBody>
                      <a:tcPr/>
                    </a:tc>
                    <a:tc>
                      <a:txBody>
                        <a:bodyPr/>
                        <a:lstStyle/>
                        <a:p>
                          <a:pPr algn="ctr"/>
                          <a:r>
                            <a:rPr lang="en-US" sz="1000"/>
                            <a:t>76.15%</a:t>
                          </a:r>
                        </a:p>
                      </a:txBody>
                      <a:tcPr/>
                    </a:tc>
                    <a:tc>
                      <a:txBody>
                        <a:bodyPr/>
                        <a:lstStyle/>
                        <a:p>
                          <a:pPr algn="ctr"/>
                          <a:r>
                            <a:rPr lang="en-US" sz="1000"/>
                            <a:t>70.87%</a:t>
                          </a:r>
                        </a:p>
                      </a:txBody>
                      <a:tcPr/>
                    </a:tc>
                    <a:extLst>
                      <a:ext uri="{0D108BD9-81ED-4DB2-BD59-A6C34878D82A}">
                        <a16:rowId xmlns:a16="http://schemas.microsoft.com/office/drawing/2014/main" val="592809997"/>
                      </a:ext>
                    </a:extLst>
                  </a:tr>
                </a:tbl>
              </a:graphicData>
            </a:graphic>
          </p:graphicFrame>
        </mc:Choice>
        <mc:Fallback>
          <p:graphicFrame>
            <p:nvGraphicFramePr>
              <p:cNvPr id="6" name="Content Placeholder 5">
                <a:extLst>
                  <a:ext uri="{FF2B5EF4-FFF2-40B4-BE49-F238E27FC236}">
                    <a16:creationId xmlns:a16="http://schemas.microsoft.com/office/drawing/2014/main" id="{2E1ED350-0C14-6ED2-BABE-71F84E9B5D1F}"/>
                  </a:ext>
                </a:extLst>
              </p:cNvPr>
              <p:cNvGraphicFramePr>
                <a:graphicFrameLocks noGrp="1"/>
              </p:cNvGraphicFramePr>
              <p:nvPr>
                <p:ph idx="1"/>
                <p:extLst>
                  <p:ext uri="{D42A27DB-BD31-4B8C-83A1-F6EECF244321}">
                    <p14:modId xmlns:p14="http://schemas.microsoft.com/office/powerpoint/2010/main" val="3915009308"/>
                  </p:ext>
                </p:extLst>
              </p:nvPr>
            </p:nvGraphicFramePr>
            <p:xfrm>
              <a:off x="5935701" y="4465387"/>
              <a:ext cx="5749110" cy="1440558"/>
            </p:xfrm>
            <a:graphic>
              <a:graphicData uri="http://schemas.openxmlformats.org/drawingml/2006/table">
                <a:tbl>
                  <a:tblPr firstRow="1" bandRow="1">
                    <a:tableStyleId>{5C22544A-7EE6-4342-B048-85BDC9FD1C3A}</a:tableStyleId>
                  </a:tblPr>
                  <a:tblGrid>
                    <a:gridCol w="768166">
                      <a:extLst>
                        <a:ext uri="{9D8B030D-6E8A-4147-A177-3AD203B41FA5}">
                          <a16:colId xmlns:a16="http://schemas.microsoft.com/office/drawing/2014/main" val="3768588152"/>
                        </a:ext>
                      </a:extLst>
                    </a:gridCol>
                    <a:gridCol w="745957">
                      <a:extLst>
                        <a:ext uri="{9D8B030D-6E8A-4147-A177-3AD203B41FA5}">
                          <a16:colId xmlns:a16="http://schemas.microsoft.com/office/drawing/2014/main" val="2270257969"/>
                        </a:ext>
                      </a:extLst>
                    </a:gridCol>
                    <a:gridCol w="974558">
                      <a:extLst>
                        <a:ext uri="{9D8B030D-6E8A-4147-A177-3AD203B41FA5}">
                          <a16:colId xmlns:a16="http://schemas.microsoft.com/office/drawing/2014/main" val="1717048846"/>
                        </a:ext>
                      </a:extLst>
                    </a:gridCol>
                    <a:gridCol w="926432">
                      <a:extLst>
                        <a:ext uri="{9D8B030D-6E8A-4147-A177-3AD203B41FA5}">
                          <a16:colId xmlns:a16="http://schemas.microsoft.com/office/drawing/2014/main" val="2584813211"/>
                        </a:ext>
                      </a:extLst>
                    </a:gridCol>
                    <a:gridCol w="1148114">
                      <a:extLst>
                        <a:ext uri="{9D8B030D-6E8A-4147-A177-3AD203B41FA5}">
                          <a16:colId xmlns:a16="http://schemas.microsoft.com/office/drawing/2014/main" val="2566513915"/>
                        </a:ext>
                      </a:extLst>
                    </a:gridCol>
                    <a:gridCol w="1185883">
                      <a:extLst>
                        <a:ext uri="{9D8B030D-6E8A-4147-A177-3AD203B41FA5}">
                          <a16:colId xmlns:a16="http://schemas.microsoft.com/office/drawing/2014/main" val="3034125173"/>
                        </a:ext>
                      </a:extLst>
                    </a:gridCol>
                  </a:tblGrid>
                  <a:tr h="491912">
                    <a:tc>
                      <a:txBody>
                        <a:bodyPr/>
                        <a:lstStyle/>
                        <a:p>
                          <a:pPr algn="ctr"/>
                          <a:r>
                            <a:rPr lang="en-US" sz="1200"/>
                            <a:t>Metrics</a:t>
                          </a:r>
                        </a:p>
                      </a:txBody>
                      <a:tcPr/>
                    </a:tc>
                    <a:tc>
                      <a:txBody>
                        <a:bodyPr/>
                        <a:lstStyle/>
                        <a:p>
                          <a:pPr algn="ctr"/>
                          <a:r>
                            <a:rPr lang="en-US" sz="1200"/>
                            <a:t>Support</a:t>
                          </a:r>
                        </a:p>
                      </a:txBody>
                      <a:tcPr/>
                    </a:tc>
                    <a:tc>
                      <a:txBody>
                        <a:bodyPr/>
                        <a:lstStyle/>
                        <a:p>
                          <a:pPr algn="ctr"/>
                          <a:r>
                            <a:rPr lang="en-US" sz="1200"/>
                            <a:t>Sensitivity (Recall)</a:t>
                          </a:r>
                        </a:p>
                      </a:txBody>
                      <a:tcPr/>
                    </a:tc>
                    <a:tc>
                      <a:txBody>
                        <a:bodyPr/>
                        <a:lstStyle/>
                        <a:p>
                          <a:pPr algn="ctr"/>
                          <a:r>
                            <a:rPr lang="en-US" sz="1200"/>
                            <a:t>Specificity</a:t>
                          </a:r>
                        </a:p>
                      </a:txBody>
                      <a:tcPr/>
                    </a:tc>
                    <a:tc>
                      <a:txBody>
                        <a:bodyPr/>
                        <a:lstStyle/>
                        <a:p>
                          <a:pPr algn="ctr"/>
                          <a:r>
                            <a:rPr lang="en-US" sz="1200"/>
                            <a:t>Accuracy</a:t>
                          </a:r>
                        </a:p>
                      </a:txBody>
                      <a:tcPr/>
                    </a:tc>
                    <a:tc>
                      <a:txBody>
                        <a:bodyPr/>
                        <a:lstStyle/>
                        <a:p>
                          <a:r>
                            <a:rPr lang="en-US" sz="1200"/>
                            <a:t>F1-Score</a:t>
                          </a:r>
                        </a:p>
                      </a:txBody>
                      <a:tcPr/>
                    </a:tc>
                    <a:extLst>
                      <a:ext uri="{0D108BD9-81ED-4DB2-BD59-A6C34878D82A}">
                        <a16:rowId xmlns:a16="http://schemas.microsoft.com/office/drawing/2014/main" val="3462525836"/>
                      </a:ext>
                    </a:extLst>
                  </a:tr>
                  <a:tr h="596901">
                    <a:tc>
                      <a:txBody>
                        <a:bodyPr/>
                        <a:lstStyle/>
                        <a:p>
                          <a:endParaRPr lang="en-US" sz="1200"/>
                        </a:p>
                      </a:txBody>
                      <a:tcPr/>
                    </a:tc>
                    <a:tc>
                      <a:txBody>
                        <a:bodyPr/>
                        <a:lstStyle/>
                        <a:p>
                          <a:pPr algn="ctr"/>
                          <a:r>
                            <a:rPr lang="en-US" sz="1000"/>
                            <a:t>139</a:t>
                          </a:r>
                        </a:p>
                      </a:txBody>
                      <a:tcPr/>
                    </a:tc>
                    <a:tc>
                      <a:txBody>
                        <a:bodyPr/>
                        <a:lstStyle/>
                        <a:p>
                          <a:endParaRPr lang="en-US"/>
                        </a:p>
                      </a:txBody>
                      <a:tcPr>
                        <a:blipFill>
                          <a:blip r:embed="rId2"/>
                          <a:stretch>
                            <a:fillRect l="-156250" t="-83673" r="-336875" b="-61224"/>
                          </a:stretch>
                        </a:blipFill>
                      </a:tcPr>
                    </a:tc>
                    <a:tc>
                      <a:txBody>
                        <a:bodyPr/>
                        <a:lstStyle/>
                        <a:p>
                          <a:endParaRPr lang="en-US"/>
                        </a:p>
                      </a:txBody>
                      <a:tcPr>
                        <a:blipFill>
                          <a:blip r:embed="rId2"/>
                          <a:stretch>
                            <a:fillRect l="-269737" t="-83673" r="-254605" b="-61224"/>
                          </a:stretch>
                        </a:blipFill>
                      </a:tcPr>
                    </a:tc>
                    <a:tc>
                      <a:txBody>
                        <a:bodyPr/>
                        <a:lstStyle/>
                        <a:p>
                          <a:endParaRPr lang="en-US"/>
                        </a:p>
                      </a:txBody>
                      <a:tcPr>
                        <a:blipFill>
                          <a:blip r:embed="rId2"/>
                          <a:stretch>
                            <a:fillRect l="-298936" t="-83673" r="-105851" b="-61224"/>
                          </a:stretch>
                        </a:blipFill>
                      </a:tcPr>
                    </a:tc>
                    <a:tc>
                      <a:txBody>
                        <a:bodyPr/>
                        <a:lstStyle/>
                        <a:p>
                          <a:endParaRPr lang="en-US"/>
                        </a:p>
                      </a:txBody>
                      <a:tcPr>
                        <a:blipFill>
                          <a:blip r:embed="rId2"/>
                          <a:stretch>
                            <a:fillRect l="-384615" t="-83673" r="-2051" b="-61224"/>
                          </a:stretch>
                        </a:blipFill>
                      </a:tcPr>
                    </a:tc>
                    <a:extLst>
                      <a:ext uri="{0D108BD9-81ED-4DB2-BD59-A6C34878D82A}">
                        <a16:rowId xmlns:a16="http://schemas.microsoft.com/office/drawing/2014/main" val="1119542268"/>
                      </a:ext>
                    </a:extLst>
                  </a:tr>
                  <a:tr h="351745">
                    <a:tc>
                      <a:txBody>
                        <a:bodyPr/>
                        <a:lstStyle/>
                        <a:p>
                          <a:r>
                            <a:rPr lang="en-US" sz="1000"/>
                            <a:t>Model 2</a:t>
                          </a:r>
                        </a:p>
                      </a:txBody>
                      <a:tcPr/>
                    </a:tc>
                    <a:tc>
                      <a:txBody>
                        <a:bodyPr/>
                        <a:lstStyle/>
                        <a:p>
                          <a:r>
                            <a:rPr lang="en-US" sz="1000"/>
                            <a:t>139</a:t>
                          </a:r>
                        </a:p>
                      </a:txBody>
                      <a:tcPr/>
                    </a:tc>
                    <a:tc>
                      <a:txBody>
                        <a:bodyPr/>
                        <a:lstStyle/>
                        <a:p>
                          <a:pPr algn="ctr"/>
                          <a:r>
                            <a:rPr lang="en-US" sz="1000"/>
                            <a:t>44%</a:t>
                          </a:r>
                        </a:p>
                      </a:txBody>
                      <a:tcPr/>
                    </a:tc>
                    <a:tc>
                      <a:txBody>
                        <a:bodyPr/>
                        <a:lstStyle/>
                        <a:p>
                          <a:pPr algn="ctr"/>
                          <a:r>
                            <a:rPr lang="en-US" sz="1000"/>
                            <a:t>88.29%</a:t>
                          </a:r>
                        </a:p>
                      </a:txBody>
                      <a:tcPr/>
                    </a:tc>
                    <a:tc>
                      <a:txBody>
                        <a:bodyPr/>
                        <a:lstStyle/>
                        <a:p>
                          <a:pPr algn="ctr"/>
                          <a:r>
                            <a:rPr lang="en-US" sz="1000"/>
                            <a:t>76.15%</a:t>
                          </a:r>
                        </a:p>
                      </a:txBody>
                      <a:tcPr/>
                    </a:tc>
                    <a:tc>
                      <a:txBody>
                        <a:bodyPr/>
                        <a:lstStyle/>
                        <a:p>
                          <a:pPr algn="ctr"/>
                          <a:r>
                            <a:rPr lang="en-US" sz="1000"/>
                            <a:t>70.87%</a:t>
                          </a:r>
                        </a:p>
                      </a:txBody>
                      <a:tcPr/>
                    </a:tc>
                    <a:extLst>
                      <a:ext uri="{0D108BD9-81ED-4DB2-BD59-A6C34878D82A}">
                        <a16:rowId xmlns:a16="http://schemas.microsoft.com/office/drawing/2014/main" val="592809997"/>
                      </a:ext>
                    </a:extLst>
                  </a:tr>
                </a:tbl>
              </a:graphicData>
            </a:graphic>
          </p:graphicFrame>
        </mc:Fallback>
      </mc:AlternateContent>
      <p:pic>
        <p:nvPicPr>
          <p:cNvPr id="5" name="Content Placeholder 4">
            <a:extLst>
              <a:ext uri="{FF2B5EF4-FFF2-40B4-BE49-F238E27FC236}">
                <a16:creationId xmlns:a16="http://schemas.microsoft.com/office/drawing/2014/main" id="{60711733-A338-FF10-3B70-2141D0D73EAD}"/>
              </a:ext>
            </a:extLst>
          </p:cNvPr>
          <p:cNvPicPr>
            <a:picLocks noChangeAspect="1"/>
          </p:cNvPicPr>
          <p:nvPr/>
        </p:nvPicPr>
        <p:blipFill>
          <a:blip r:embed="rId3"/>
          <a:stretch>
            <a:fillRect/>
          </a:stretch>
        </p:blipFill>
        <p:spPr>
          <a:xfrm>
            <a:off x="6662000" y="318953"/>
            <a:ext cx="4296513" cy="3974274"/>
          </a:xfrm>
          <a:prstGeom prst="rect">
            <a:avLst/>
          </a:prstGeom>
        </p:spPr>
      </p:pic>
      <p:sp>
        <p:nvSpPr>
          <p:cNvPr id="4" name="Slide Number Placeholder 3">
            <a:extLst>
              <a:ext uri="{FF2B5EF4-FFF2-40B4-BE49-F238E27FC236}">
                <a16:creationId xmlns:a16="http://schemas.microsoft.com/office/drawing/2014/main" id="{3F2455C7-7C1B-37F0-3FAA-1EB43F545E82}"/>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36</a:t>
            </a:fld>
            <a:endParaRPr lang="en-US"/>
          </a:p>
        </p:txBody>
      </p:sp>
      <p:sp>
        <p:nvSpPr>
          <p:cNvPr id="7" name="TextBox 6">
            <a:extLst>
              <a:ext uri="{FF2B5EF4-FFF2-40B4-BE49-F238E27FC236}">
                <a16:creationId xmlns:a16="http://schemas.microsoft.com/office/drawing/2014/main" id="{D1D2CE18-4024-5298-762A-ACAC17D1E57B}"/>
              </a:ext>
            </a:extLst>
          </p:cNvPr>
          <p:cNvSpPr txBox="1"/>
          <p:nvPr/>
        </p:nvSpPr>
        <p:spPr>
          <a:xfrm>
            <a:off x="6244389" y="6100011"/>
            <a:ext cx="2366211" cy="261610"/>
          </a:xfrm>
          <a:prstGeom prst="rect">
            <a:avLst/>
          </a:prstGeom>
          <a:noFill/>
        </p:spPr>
        <p:txBody>
          <a:bodyPr wrap="square" rtlCol="0">
            <a:spAutoFit/>
          </a:bodyPr>
          <a:lstStyle/>
          <a:p>
            <a:r>
              <a:rPr lang="en-US" sz="1100" b="1"/>
              <a:t>Table 4</a:t>
            </a:r>
            <a:r>
              <a:rPr lang="en-US" sz="1100"/>
              <a:t>. Model 4 performance</a:t>
            </a:r>
          </a:p>
        </p:txBody>
      </p:sp>
      <p:sp>
        <p:nvSpPr>
          <p:cNvPr id="8" name="TextBox 7">
            <a:extLst>
              <a:ext uri="{FF2B5EF4-FFF2-40B4-BE49-F238E27FC236}">
                <a16:creationId xmlns:a16="http://schemas.microsoft.com/office/drawing/2014/main" id="{F915C0BF-BBBE-3F87-D724-0794712A3993}"/>
              </a:ext>
            </a:extLst>
          </p:cNvPr>
          <p:cNvSpPr txBox="1"/>
          <p:nvPr/>
        </p:nvSpPr>
        <p:spPr>
          <a:xfrm>
            <a:off x="180474" y="2683042"/>
            <a:ext cx="5269350" cy="3970318"/>
          </a:xfrm>
          <a:prstGeom prst="rect">
            <a:avLst/>
          </a:prstGeom>
          <a:noFill/>
        </p:spPr>
        <p:txBody>
          <a:bodyPr wrap="square" rtlCol="0">
            <a:spAutoFit/>
          </a:bodyPr>
          <a:lstStyle/>
          <a:p>
            <a:pPr marL="285750" indent="-285750">
              <a:buFont typeface="Arial" panose="020B0604020202020204" pitchFamily="34" charset="0"/>
              <a:buChar char="•"/>
            </a:pPr>
            <a:r>
              <a:rPr lang="en-US"/>
              <a:t>Model 4 produced results which include a xx sensitivity, xx specificity, and xx accuracy.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Therefore, model with hyperparameters of the following produce the lowest variance, indicating higher stability, and potentially the most optimal performance on future and unseen data.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However, we could still benefit from utilizing a pre-trained model, that has been trained on a significantly larger dataset, and we could leverage what it learned to perform here. </a:t>
            </a:r>
          </a:p>
          <a:p>
            <a:endParaRPr lang="en-US"/>
          </a:p>
          <a:p>
            <a:endParaRPr lang="en-US"/>
          </a:p>
        </p:txBody>
      </p:sp>
    </p:spTree>
    <p:extLst>
      <p:ext uri="{BB962C8B-B14F-4D97-AF65-F5344CB8AC3E}">
        <p14:creationId xmlns:p14="http://schemas.microsoft.com/office/powerpoint/2010/main" val="2631864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B5E6-1D43-66DB-F02B-3F59062AFEF5}"/>
              </a:ext>
            </a:extLst>
          </p:cNvPr>
          <p:cNvSpPr>
            <a:spLocks noGrp="1"/>
          </p:cNvSpPr>
          <p:nvPr>
            <p:ph type="title"/>
          </p:nvPr>
        </p:nvSpPr>
        <p:spPr>
          <a:xfrm>
            <a:off x="876693" y="509743"/>
            <a:ext cx="3455821" cy="1616203"/>
          </a:xfrm>
        </p:spPr>
        <p:txBody>
          <a:bodyPr anchor="b">
            <a:normAutofit/>
          </a:bodyPr>
          <a:lstStyle/>
          <a:p>
            <a:r>
              <a:rPr lang="en-US"/>
              <a:t>Model 5</a:t>
            </a:r>
          </a:p>
        </p:txBody>
      </p:sp>
      <p:sp>
        <p:nvSpPr>
          <p:cNvPr id="3" name="Content Placeholder 2">
            <a:extLst>
              <a:ext uri="{FF2B5EF4-FFF2-40B4-BE49-F238E27FC236}">
                <a16:creationId xmlns:a16="http://schemas.microsoft.com/office/drawing/2014/main" id="{67CD8138-F34F-1FF7-1941-625593A6C674}"/>
              </a:ext>
            </a:extLst>
          </p:cNvPr>
          <p:cNvSpPr>
            <a:spLocks noGrp="1"/>
          </p:cNvSpPr>
          <p:nvPr>
            <p:ph idx="1"/>
          </p:nvPr>
        </p:nvSpPr>
        <p:spPr>
          <a:xfrm>
            <a:off x="876693" y="2533476"/>
            <a:ext cx="3455821" cy="3447832"/>
          </a:xfrm>
        </p:spPr>
        <p:txBody>
          <a:bodyPr anchor="t">
            <a:normAutofit/>
          </a:bodyPr>
          <a:lstStyle/>
          <a:p>
            <a:r>
              <a:rPr lang="en-US" sz="1900" b="1"/>
              <a:t>Pre-trained CNN: </a:t>
            </a:r>
          </a:p>
          <a:p>
            <a:pPr lvl="1"/>
            <a:r>
              <a:rPr lang="en-US" sz="1900"/>
              <a:t>ResNet-50</a:t>
            </a:r>
          </a:p>
          <a:p>
            <a:r>
              <a:rPr lang="en-US" sz="1900"/>
              <a:t>The aim with a pre-trained model is to leverage prior learning which the model has underwent</a:t>
            </a:r>
          </a:p>
          <a:p>
            <a:r>
              <a:rPr lang="en-US" sz="1900"/>
              <a:t>Even though model was pre-trained on a different domain such as ImageNet, it still learned low-level features (ex: edges, corners)</a:t>
            </a:r>
          </a:p>
          <a:p>
            <a:endParaRPr lang="en-US" sz="1900"/>
          </a:p>
        </p:txBody>
      </p:sp>
      <p:pic>
        <p:nvPicPr>
          <p:cNvPr id="5" name="Picture 4" descr="A diagram of a model architecture&#10;&#10;AI-generated content may be incorrect.">
            <a:extLst>
              <a:ext uri="{FF2B5EF4-FFF2-40B4-BE49-F238E27FC236}">
                <a16:creationId xmlns:a16="http://schemas.microsoft.com/office/drawing/2014/main" id="{64F7B497-1F26-E413-8CAD-09563EA045B6}"/>
              </a:ext>
            </a:extLst>
          </p:cNvPr>
          <p:cNvPicPr>
            <a:picLocks noChangeAspect="1"/>
          </p:cNvPicPr>
          <p:nvPr/>
        </p:nvPicPr>
        <p:blipFill>
          <a:blip r:embed="rId2"/>
          <a:stretch>
            <a:fillRect/>
          </a:stretch>
        </p:blipFill>
        <p:spPr>
          <a:xfrm>
            <a:off x="4987672" y="2259613"/>
            <a:ext cx="6389346" cy="2348084"/>
          </a:xfrm>
          <a:prstGeom prst="rect">
            <a:avLst/>
          </a:prstGeom>
        </p:spPr>
      </p:pic>
      <p:sp>
        <p:nvSpPr>
          <p:cNvPr id="6" name="Slide Number Placeholder 5">
            <a:extLst>
              <a:ext uri="{FF2B5EF4-FFF2-40B4-BE49-F238E27FC236}">
                <a16:creationId xmlns:a16="http://schemas.microsoft.com/office/drawing/2014/main" id="{CE306AC4-36E5-1723-86EA-E4112FA9650D}"/>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a:solidFill>
                  <a:schemeClr val="tx1">
                    <a:lumMod val="50000"/>
                    <a:lumOff val="50000"/>
                  </a:schemeClr>
                </a:solidFill>
              </a:rPr>
              <a:pPr>
                <a:spcAft>
                  <a:spcPts val="600"/>
                </a:spcAft>
              </a:pPr>
              <a:t>37</a:t>
            </a:fld>
            <a:endParaRPr lang="en-US">
              <a:solidFill>
                <a:schemeClr val="tx1">
                  <a:lumMod val="50000"/>
                  <a:lumOff val="50000"/>
                </a:schemeClr>
              </a:solidFill>
            </a:endParaRPr>
          </a:p>
        </p:txBody>
      </p:sp>
      <p:grpSp>
        <p:nvGrpSpPr>
          <p:cNvPr id="19" name="Group 1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 name="Rectangle 1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3270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B24E-4B7C-475A-7825-4A4D9D4EA79D}"/>
              </a:ext>
            </a:extLst>
          </p:cNvPr>
          <p:cNvSpPr>
            <a:spLocks noGrp="1"/>
          </p:cNvSpPr>
          <p:nvPr>
            <p:ph type="title"/>
          </p:nvPr>
        </p:nvSpPr>
        <p:spPr/>
        <p:txBody>
          <a:bodyPr/>
          <a:lstStyle/>
          <a:p>
            <a:pPr algn="ctr"/>
            <a:r>
              <a:rPr lang="en-US"/>
              <a:t>Model 5: ResNet-50 Results</a:t>
            </a:r>
          </a:p>
        </p:txBody>
      </p:sp>
      <p:sp>
        <p:nvSpPr>
          <p:cNvPr id="4" name="Slide Number Placeholder 3">
            <a:extLst>
              <a:ext uri="{FF2B5EF4-FFF2-40B4-BE49-F238E27FC236}">
                <a16:creationId xmlns:a16="http://schemas.microsoft.com/office/drawing/2014/main" id="{74B39816-DA3C-FFD9-277E-BD5B6629117B}"/>
              </a:ext>
            </a:extLst>
          </p:cNvPr>
          <p:cNvSpPr>
            <a:spLocks noGrp="1"/>
          </p:cNvSpPr>
          <p:nvPr>
            <p:ph type="sldNum" sz="quarter" idx="12"/>
          </p:nvPr>
        </p:nvSpPr>
        <p:spPr/>
        <p:txBody>
          <a:bodyPr/>
          <a:lstStyle/>
          <a:p>
            <a:fld id="{064BF4C3-63E4-3245-90A0-0511F51DC25F}" type="slidenum">
              <a:rPr lang="en-US" smtClean="0"/>
              <a:t>38</a:t>
            </a:fld>
            <a:endParaRPr lang="en-US"/>
          </a:p>
        </p:txBody>
      </p:sp>
      <p:sp>
        <p:nvSpPr>
          <p:cNvPr id="7" name="TextBox 6">
            <a:extLst>
              <a:ext uri="{FF2B5EF4-FFF2-40B4-BE49-F238E27FC236}">
                <a16:creationId xmlns:a16="http://schemas.microsoft.com/office/drawing/2014/main" id="{EA40DDEF-D0B1-D234-8D4A-1413B042BAF2}"/>
              </a:ext>
            </a:extLst>
          </p:cNvPr>
          <p:cNvSpPr txBox="1"/>
          <p:nvPr/>
        </p:nvSpPr>
        <p:spPr>
          <a:xfrm rot="-10800000" flipV="1">
            <a:off x="4648850" y="1587191"/>
            <a:ext cx="43590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Table 5</a:t>
            </a:r>
            <a:r>
              <a:rPr lang="en-US" sz="1200"/>
              <a:t>. Model 5 Results</a:t>
            </a:r>
          </a:p>
        </p:txBody>
      </p:sp>
      <p:sp>
        <p:nvSpPr>
          <p:cNvPr id="3" name="TextBox 2">
            <a:extLst>
              <a:ext uri="{FF2B5EF4-FFF2-40B4-BE49-F238E27FC236}">
                <a16:creationId xmlns:a16="http://schemas.microsoft.com/office/drawing/2014/main" id="{97D13E34-B83C-8079-9CA5-7A9154D6E95B}"/>
              </a:ext>
            </a:extLst>
          </p:cNvPr>
          <p:cNvSpPr txBox="1"/>
          <p:nvPr/>
        </p:nvSpPr>
        <p:spPr>
          <a:xfrm>
            <a:off x="4648850" y="4282185"/>
            <a:ext cx="7140814" cy="2031325"/>
          </a:xfrm>
          <a:prstGeom prst="rect">
            <a:avLst/>
          </a:prstGeom>
          <a:noFill/>
        </p:spPr>
        <p:txBody>
          <a:bodyPr wrap="square" rtlCol="0">
            <a:spAutoFit/>
          </a:bodyPr>
          <a:lstStyle/>
          <a:p>
            <a:pPr marL="285750" indent="-285750">
              <a:buFont typeface="Arial" panose="020B0604020202020204" pitchFamily="34" charset="0"/>
              <a:buChar char="•"/>
            </a:pPr>
            <a:r>
              <a:rPr lang="en-US"/>
              <a:t>Note, that the confusion matrix corresponding to the test set is significantly larger than the previous ones, since this still uses cross validation, and after rotating the test set, they were all added up in the end. </a:t>
            </a:r>
          </a:p>
          <a:p>
            <a:endParaRPr lang="en-US"/>
          </a:p>
          <a:p>
            <a:pPr marL="285750" indent="-285750">
              <a:buFont typeface="Arial" panose="020B0604020202020204" pitchFamily="34" charset="0"/>
              <a:buChar char="•"/>
            </a:pPr>
            <a:r>
              <a:rPr lang="en-US"/>
              <a:t>These results could be compared against another pre-trained model, that is less complex, could produce better results…</a:t>
            </a:r>
          </a:p>
        </p:txBody>
      </p:sp>
      <p:pic>
        <p:nvPicPr>
          <p:cNvPr id="11" name="Content Placeholder 10" descr="A diagram of a confusion matrix&#10;&#10;AI-generated content may be incorrect.">
            <a:extLst>
              <a:ext uri="{FF2B5EF4-FFF2-40B4-BE49-F238E27FC236}">
                <a16:creationId xmlns:a16="http://schemas.microsoft.com/office/drawing/2014/main" id="{AF49772A-485A-B851-D7D5-BAB4256CCD11}"/>
              </a:ext>
            </a:extLst>
          </p:cNvPr>
          <p:cNvPicPr>
            <a:picLocks noGrp="1" noChangeAspect="1"/>
          </p:cNvPicPr>
          <p:nvPr>
            <p:ph idx="1"/>
          </p:nvPr>
        </p:nvPicPr>
        <p:blipFill>
          <a:blip r:embed="rId2"/>
          <a:stretch>
            <a:fillRect/>
          </a:stretch>
        </p:blipFill>
        <p:spPr>
          <a:xfrm>
            <a:off x="0" y="1360212"/>
            <a:ext cx="4327164" cy="3937635"/>
          </a:xfr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4F25A096-9E86-8427-62D7-02E2BE76234E}"/>
                  </a:ext>
                </a:extLst>
              </p:cNvPr>
              <p:cNvGraphicFramePr>
                <a:graphicFrameLocks noGrp="1"/>
              </p:cNvGraphicFramePr>
              <p:nvPr>
                <p:extLst>
                  <p:ext uri="{D42A27DB-BD31-4B8C-83A1-F6EECF244321}">
                    <p14:modId xmlns:p14="http://schemas.microsoft.com/office/powerpoint/2010/main" val="2027051961"/>
                  </p:ext>
                </p:extLst>
              </p:nvPr>
            </p:nvGraphicFramePr>
            <p:xfrm>
              <a:off x="4648850" y="1927965"/>
              <a:ext cx="7299259" cy="2116944"/>
            </p:xfrm>
            <a:graphic>
              <a:graphicData uri="http://schemas.openxmlformats.org/drawingml/2006/table">
                <a:tbl>
                  <a:tblPr firstRow="1" bandRow="1">
                    <a:tableStyleId>{5C22544A-7EE6-4342-B048-85BDC9FD1C3A}</a:tableStyleId>
                  </a:tblPr>
                  <a:tblGrid>
                    <a:gridCol w="780288">
                      <a:extLst>
                        <a:ext uri="{9D8B030D-6E8A-4147-A177-3AD203B41FA5}">
                          <a16:colId xmlns:a16="http://schemas.microsoft.com/office/drawing/2014/main" val="993378712"/>
                        </a:ext>
                      </a:extLst>
                    </a:gridCol>
                    <a:gridCol w="1073524">
                      <a:extLst>
                        <a:ext uri="{9D8B030D-6E8A-4147-A177-3AD203B41FA5}">
                          <a16:colId xmlns:a16="http://schemas.microsoft.com/office/drawing/2014/main" val="1558869568"/>
                        </a:ext>
                      </a:extLst>
                    </a:gridCol>
                    <a:gridCol w="1333108">
                      <a:extLst>
                        <a:ext uri="{9D8B030D-6E8A-4147-A177-3AD203B41FA5}">
                          <a16:colId xmlns:a16="http://schemas.microsoft.com/office/drawing/2014/main" val="2263653601"/>
                        </a:ext>
                      </a:extLst>
                    </a:gridCol>
                    <a:gridCol w="1330558">
                      <a:extLst>
                        <a:ext uri="{9D8B030D-6E8A-4147-A177-3AD203B41FA5}">
                          <a16:colId xmlns:a16="http://schemas.microsoft.com/office/drawing/2014/main" val="134843402"/>
                        </a:ext>
                      </a:extLst>
                    </a:gridCol>
                    <a:gridCol w="816157">
                      <a:extLst>
                        <a:ext uri="{9D8B030D-6E8A-4147-A177-3AD203B41FA5}">
                          <a16:colId xmlns:a16="http://schemas.microsoft.com/office/drawing/2014/main" val="148904086"/>
                        </a:ext>
                      </a:extLst>
                    </a:gridCol>
                    <a:gridCol w="900295">
                      <a:extLst>
                        <a:ext uri="{9D8B030D-6E8A-4147-A177-3AD203B41FA5}">
                          <a16:colId xmlns:a16="http://schemas.microsoft.com/office/drawing/2014/main" val="4171526895"/>
                        </a:ext>
                      </a:extLst>
                    </a:gridCol>
                    <a:gridCol w="1065329">
                      <a:extLst>
                        <a:ext uri="{9D8B030D-6E8A-4147-A177-3AD203B41FA5}">
                          <a16:colId xmlns:a16="http://schemas.microsoft.com/office/drawing/2014/main" val="2915979562"/>
                        </a:ext>
                      </a:extLst>
                    </a:gridCol>
                  </a:tblGrid>
                  <a:tr h="699314">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692932">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142+376</m:t>
                                    </m:r>
                                  </m:num>
                                  <m:den>
                                    <m:r>
                                      <a:rPr lang="en-CA" sz="1000" b="0" i="1" smtClean="0">
                                        <a:latin typeface="Cambria Math" panose="02040503050406030204" pitchFamily="18" charset="0"/>
                                      </a:rPr>
                                      <m:t>142+61+376+68</m:t>
                                    </m:r>
                                  </m:den>
                                </m:f>
                              </m:oMath>
                            </m:oMathPara>
                          </a14:m>
                          <a:endParaRPr lang="en-US" sz="1000"/>
                        </a:p>
                      </a:txBody>
                      <a:tcPr marL="66766" marR="66766" marT="33383" marB="33383"/>
                    </a:tc>
                    <a:tc>
                      <a:txBody>
                        <a:bodyPr/>
                        <a:lstStyle/>
                        <a:p>
                          <a:pPr lvl="0">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142</m:t>
                                    </m:r>
                                  </m:num>
                                  <m:den>
                                    <m:r>
                                      <a:rPr lang="en-CA" sz="1000" b="0" i="1" smtClean="0">
                                        <a:latin typeface="Cambria Math" panose="02040503050406030204" pitchFamily="18" charset="0"/>
                                      </a:rPr>
                                      <m:t>142+68</m:t>
                                    </m:r>
                                  </m:den>
                                </m:f>
                              </m:oMath>
                            </m:oMathPara>
                          </a14:m>
                          <a:br>
                            <a:rPr lang="en-US" sz="1000"/>
                          </a:br>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142</m:t>
                                    </m:r>
                                  </m:num>
                                  <m:den>
                                    <m:r>
                                      <a:rPr lang="en-CA" sz="1000" b="0" i="1" smtClean="0">
                                        <a:latin typeface="Cambria Math" panose="02040503050406030204" pitchFamily="18" charset="0"/>
                                      </a:rPr>
                                      <m:t>142+61</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376</m:t>
                                    </m:r>
                                  </m:num>
                                  <m:den>
                                    <m:r>
                                      <a:rPr lang="en-CA" sz="1000" b="0" i="1" smtClean="0">
                                        <a:latin typeface="Cambria Math" panose="02040503050406030204" pitchFamily="18" charset="0"/>
                                      </a:rPr>
                                      <m:t>376+61</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m:t>
                                    </m:r>
                                    <m:r>
                                      <a:rPr lang="en-CA" sz="1000" b="0" i="1" smtClean="0">
                                        <a:latin typeface="Cambria Math" panose="02040503050406030204" pitchFamily="18" charset="0"/>
                                      </a:rPr>
                                      <m:t>𝑥</m:t>
                                    </m:r>
                                    <m:r>
                                      <a:rPr lang="en-CA" sz="1000" b="0" i="1" smtClean="0">
                                        <a:latin typeface="Cambria Math" panose="02040503050406030204" pitchFamily="18" charset="0"/>
                                      </a:rPr>
                                      <m:t>(67.62</m:t>
                                    </m:r>
                                    <m:r>
                                      <a:rPr lang="en-CA" sz="1000" b="0" i="1" smtClean="0">
                                        <a:latin typeface="Cambria Math" panose="02040503050406030204" pitchFamily="18" charset="0"/>
                                      </a:rPr>
                                      <m:t>𝑥</m:t>
                                    </m:r>
                                    <m:r>
                                      <a:rPr lang="en-CA" sz="1000" b="0" i="1" smtClean="0">
                                        <a:latin typeface="Cambria Math" panose="02040503050406030204" pitchFamily="18" charset="0"/>
                                      </a:rPr>
                                      <m:t>69.95)</m:t>
                                    </m:r>
                                  </m:num>
                                  <m:den>
                                    <m:r>
                                      <a:rPr lang="en-CA" sz="1000" b="0" i="1" smtClean="0">
                                        <a:latin typeface="Cambria Math" panose="02040503050406030204" pitchFamily="18" charset="0"/>
                                      </a:rPr>
                                      <m:t>67.62+69.95</m:t>
                                    </m:r>
                                  </m:den>
                                </m:f>
                              </m:oMath>
                            </m:oMathPara>
                          </a14:m>
                          <a:endParaRPr lang="en-US" sz="1000"/>
                        </a:p>
                      </a:txBody>
                      <a:tcPr marL="66766" marR="66766" marT="33383" marB="33383"/>
                    </a:tc>
                    <a:extLst>
                      <a:ext uri="{0D108BD9-81ED-4DB2-BD59-A6C34878D82A}">
                        <a16:rowId xmlns:a16="http://schemas.microsoft.com/office/drawing/2014/main" val="1809046784"/>
                      </a:ext>
                    </a:extLst>
                  </a:tr>
                  <a:tr h="724698">
                    <a:tc>
                      <a:txBody>
                        <a:bodyPr/>
                        <a:lstStyle/>
                        <a:p>
                          <a:r>
                            <a:rPr lang="en-US" sz="1000"/>
                            <a:t>Model 5</a:t>
                          </a:r>
                        </a:p>
                      </a:txBody>
                      <a:tcPr marL="66766" marR="66766" marT="33383" marB="33383"/>
                    </a:tc>
                    <a:tc>
                      <a:txBody>
                        <a:bodyPr/>
                        <a:lstStyle/>
                        <a:p>
                          <a:pPr algn="ctr"/>
                          <a:r>
                            <a:rPr lang="en-US" sz="1000"/>
                            <a:t>647 (437 benign, 210  malignant)</a:t>
                          </a:r>
                        </a:p>
                      </a:txBody>
                      <a:tcPr marL="66766" marR="66766" marT="33383" marB="33383"/>
                    </a:tc>
                    <a:tc>
                      <a:txBody>
                        <a:bodyPr/>
                        <a:lstStyle/>
                        <a:p>
                          <a:pPr algn="ctr"/>
                          <a:r>
                            <a:rPr lang="en-US" sz="1000"/>
                            <a:t>80.06%</a:t>
                          </a:r>
                        </a:p>
                      </a:txBody>
                      <a:tcPr marL="66766" marR="66766" marT="33383" marB="33383"/>
                    </a:tc>
                    <a:tc>
                      <a:txBody>
                        <a:bodyPr/>
                        <a:lstStyle/>
                        <a:p>
                          <a:pPr algn="ctr"/>
                          <a:r>
                            <a:rPr lang="en-US" sz="1000"/>
                            <a:t>67.62%</a:t>
                          </a:r>
                        </a:p>
                      </a:txBody>
                      <a:tcPr marL="66766" marR="66766" marT="33383" marB="33383"/>
                    </a:tc>
                    <a:tc>
                      <a:txBody>
                        <a:bodyPr/>
                        <a:lstStyle/>
                        <a:p>
                          <a:pPr algn="ctr"/>
                          <a:r>
                            <a:rPr lang="en-US" sz="1000"/>
                            <a:t>69.95%</a:t>
                          </a:r>
                        </a:p>
                      </a:txBody>
                      <a:tcPr marL="66766" marR="66766" marT="33383" marB="33383"/>
                    </a:tc>
                    <a:tc>
                      <a:txBody>
                        <a:bodyPr/>
                        <a:lstStyle/>
                        <a:p>
                          <a:pPr algn="ctr"/>
                          <a:r>
                            <a:rPr lang="en-US" sz="1000"/>
                            <a:t>86.04%</a:t>
                          </a:r>
                        </a:p>
                      </a:txBody>
                      <a:tcPr marL="66766" marR="66766" marT="33383" marB="33383"/>
                    </a:tc>
                    <a:tc>
                      <a:txBody>
                        <a:bodyPr/>
                        <a:lstStyle/>
                        <a:p>
                          <a:pPr algn="ctr"/>
                          <a:r>
                            <a:rPr lang="en-US" sz="1000"/>
                            <a:t>68.8%</a:t>
                          </a:r>
                        </a:p>
                      </a:txBody>
                      <a:tcPr marL="66766" marR="66766" marT="33383" marB="33383"/>
                    </a:tc>
                    <a:extLst>
                      <a:ext uri="{0D108BD9-81ED-4DB2-BD59-A6C34878D82A}">
                        <a16:rowId xmlns:a16="http://schemas.microsoft.com/office/drawing/2014/main" val="2436320015"/>
                      </a:ext>
                    </a:extLst>
                  </a:tr>
                </a:tbl>
              </a:graphicData>
            </a:graphic>
          </p:graphicFrame>
        </mc:Choice>
        <mc:Fallback>
          <p:graphicFrame>
            <p:nvGraphicFramePr>
              <p:cNvPr id="13" name="Table 12">
                <a:extLst>
                  <a:ext uri="{FF2B5EF4-FFF2-40B4-BE49-F238E27FC236}">
                    <a16:creationId xmlns:a16="http://schemas.microsoft.com/office/drawing/2014/main" id="{4F25A096-9E86-8427-62D7-02E2BE76234E}"/>
                  </a:ext>
                </a:extLst>
              </p:cNvPr>
              <p:cNvGraphicFramePr>
                <a:graphicFrameLocks noGrp="1"/>
              </p:cNvGraphicFramePr>
              <p:nvPr>
                <p:extLst>
                  <p:ext uri="{D42A27DB-BD31-4B8C-83A1-F6EECF244321}">
                    <p14:modId xmlns:p14="http://schemas.microsoft.com/office/powerpoint/2010/main" val="2027051961"/>
                  </p:ext>
                </p:extLst>
              </p:nvPr>
            </p:nvGraphicFramePr>
            <p:xfrm>
              <a:off x="4648850" y="1927965"/>
              <a:ext cx="7299259" cy="2116944"/>
            </p:xfrm>
            <a:graphic>
              <a:graphicData uri="http://schemas.openxmlformats.org/drawingml/2006/table">
                <a:tbl>
                  <a:tblPr firstRow="1" bandRow="1">
                    <a:tableStyleId>{5C22544A-7EE6-4342-B048-85BDC9FD1C3A}</a:tableStyleId>
                  </a:tblPr>
                  <a:tblGrid>
                    <a:gridCol w="780288">
                      <a:extLst>
                        <a:ext uri="{9D8B030D-6E8A-4147-A177-3AD203B41FA5}">
                          <a16:colId xmlns:a16="http://schemas.microsoft.com/office/drawing/2014/main" val="993378712"/>
                        </a:ext>
                      </a:extLst>
                    </a:gridCol>
                    <a:gridCol w="1073524">
                      <a:extLst>
                        <a:ext uri="{9D8B030D-6E8A-4147-A177-3AD203B41FA5}">
                          <a16:colId xmlns:a16="http://schemas.microsoft.com/office/drawing/2014/main" val="1558869568"/>
                        </a:ext>
                      </a:extLst>
                    </a:gridCol>
                    <a:gridCol w="1333108">
                      <a:extLst>
                        <a:ext uri="{9D8B030D-6E8A-4147-A177-3AD203B41FA5}">
                          <a16:colId xmlns:a16="http://schemas.microsoft.com/office/drawing/2014/main" val="2263653601"/>
                        </a:ext>
                      </a:extLst>
                    </a:gridCol>
                    <a:gridCol w="1330558">
                      <a:extLst>
                        <a:ext uri="{9D8B030D-6E8A-4147-A177-3AD203B41FA5}">
                          <a16:colId xmlns:a16="http://schemas.microsoft.com/office/drawing/2014/main" val="134843402"/>
                        </a:ext>
                      </a:extLst>
                    </a:gridCol>
                    <a:gridCol w="816157">
                      <a:extLst>
                        <a:ext uri="{9D8B030D-6E8A-4147-A177-3AD203B41FA5}">
                          <a16:colId xmlns:a16="http://schemas.microsoft.com/office/drawing/2014/main" val="148904086"/>
                        </a:ext>
                      </a:extLst>
                    </a:gridCol>
                    <a:gridCol w="900295">
                      <a:extLst>
                        <a:ext uri="{9D8B030D-6E8A-4147-A177-3AD203B41FA5}">
                          <a16:colId xmlns:a16="http://schemas.microsoft.com/office/drawing/2014/main" val="4171526895"/>
                        </a:ext>
                      </a:extLst>
                    </a:gridCol>
                    <a:gridCol w="1065329">
                      <a:extLst>
                        <a:ext uri="{9D8B030D-6E8A-4147-A177-3AD203B41FA5}">
                          <a16:colId xmlns:a16="http://schemas.microsoft.com/office/drawing/2014/main" val="2915979562"/>
                        </a:ext>
                      </a:extLst>
                    </a:gridCol>
                  </a:tblGrid>
                  <a:tr h="699314">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692932">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endParaRPr lang="en-US"/>
                        </a:p>
                      </a:txBody>
                      <a:tcPr marL="66766" marR="66766" marT="33383" marB="33383">
                        <a:blipFill>
                          <a:blip r:embed="rId3"/>
                          <a:stretch>
                            <a:fillRect l="-139269" t="-102632" r="-310502" b="-106140"/>
                          </a:stretch>
                        </a:blipFill>
                      </a:tcPr>
                    </a:tc>
                    <a:tc>
                      <a:txBody>
                        <a:bodyPr/>
                        <a:lstStyle/>
                        <a:p>
                          <a:endParaRPr lang="en-US"/>
                        </a:p>
                      </a:txBody>
                      <a:tcPr marL="66766" marR="66766" marT="33383" marB="33383">
                        <a:blipFill>
                          <a:blip r:embed="rId3"/>
                          <a:stretch>
                            <a:fillRect l="-240367" t="-102632" r="-211927" b="-106140"/>
                          </a:stretch>
                        </a:blipFill>
                      </a:tcPr>
                    </a:tc>
                    <a:tc>
                      <a:txBody>
                        <a:bodyPr/>
                        <a:lstStyle/>
                        <a:p>
                          <a:endParaRPr lang="en-US"/>
                        </a:p>
                      </a:txBody>
                      <a:tcPr marL="66766" marR="66766" marT="33383" marB="33383">
                        <a:blipFill>
                          <a:blip r:embed="rId3"/>
                          <a:stretch>
                            <a:fillRect l="-553731" t="-102632" r="-244776" b="-106140"/>
                          </a:stretch>
                        </a:blipFill>
                      </a:tcPr>
                    </a:tc>
                    <a:tc>
                      <a:txBody>
                        <a:bodyPr/>
                        <a:lstStyle/>
                        <a:p>
                          <a:endParaRPr lang="en-US"/>
                        </a:p>
                      </a:txBody>
                      <a:tcPr marL="66766" marR="66766" marT="33383" marB="33383">
                        <a:blipFill>
                          <a:blip r:embed="rId3"/>
                          <a:stretch>
                            <a:fillRect l="-591892" t="-102632" r="-121622" b="-106140"/>
                          </a:stretch>
                        </a:blipFill>
                      </a:tcPr>
                    </a:tc>
                    <a:tc>
                      <a:txBody>
                        <a:bodyPr/>
                        <a:lstStyle/>
                        <a:p>
                          <a:endParaRPr lang="en-US"/>
                        </a:p>
                      </a:txBody>
                      <a:tcPr marL="66766" marR="66766" marT="33383" marB="33383">
                        <a:blipFill>
                          <a:blip r:embed="rId3"/>
                          <a:stretch>
                            <a:fillRect l="-585143" t="-102632" r="-2857" b="-106140"/>
                          </a:stretch>
                        </a:blipFill>
                      </a:tcPr>
                    </a:tc>
                    <a:extLst>
                      <a:ext uri="{0D108BD9-81ED-4DB2-BD59-A6C34878D82A}">
                        <a16:rowId xmlns:a16="http://schemas.microsoft.com/office/drawing/2014/main" val="1809046784"/>
                      </a:ext>
                    </a:extLst>
                  </a:tr>
                  <a:tr h="724698">
                    <a:tc>
                      <a:txBody>
                        <a:bodyPr/>
                        <a:lstStyle/>
                        <a:p>
                          <a:r>
                            <a:rPr lang="en-US" sz="1000"/>
                            <a:t>Model 5</a:t>
                          </a:r>
                        </a:p>
                      </a:txBody>
                      <a:tcPr marL="66766" marR="66766" marT="33383" marB="33383"/>
                    </a:tc>
                    <a:tc>
                      <a:txBody>
                        <a:bodyPr/>
                        <a:lstStyle/>
                        <a:p>
                          <a:pPr algn="ctr"/>
                          <a:r>
                            <a:rPr lang="en-US" sz="1000"/>
                            <a:t>647 (437 benign, 210  malignant)</a:t>
                          </a:r>
                        </a:p>
                      </a:txBody>
                      <a:tcPr marL="66766" marR="66766" marT="33383" marB="33383"/>
                    </a:tc>
                    <a:tc>
                      <a:txBody>
                        <a:bodyPr/>
                        <a:lstStyle/>
                        <a:p>
                          <a:pPr algn="ctr"/>
                          <a:r>
                            <a:rPr lang="en-US" sz="1000"/>
                            <a:t>80.06%</a:t>
                          </a:r>
                        </a:p>
                      </a:txBody>
                      <a:tcPr marL="66766" marR="66766" marT="33383" marB="33383"/>
                    </a:tc>
                    <a:tc>
                      <a:txBody>
                        <a:bodyPr/>
                        <a:lstStyle/>
                        <a:p>
                          <a:pPr algn="ctr"/>
                          <a:r>
                            <a:rPr lang="en-US" sz="1000"/>
                            <a:t>67.62%</a:t>
                          </a:r>
                        </a:p>
                      </a:txBody>
                      <a:tcPr marL="66766" marR="66766" marT="33383" marB="33383"/>
                    </a:tc>
                    <a:tc>
                      <a:txBody>
                        <a:bodyPr/>
                        <a:lstStyle/>
                        <a:p>
                          <a:pPr algn="ctr"/>
                          <a:r>
                            <a:rPr lang="en-US" sz="1000"/>
                            <a:t>69.95%</a:t>
                          </a:r>
                        </a:p>
                      </a:txBody>
                      <a:tcPr marL="66766" marR="66766" marT="33383" marB="33383"/>
                    </a:tc>
                    <a:tc>
                      <a:txBody>
                        <a:bodyPr/>
                        <a:lstStyle/>
                        <a:p>
                          <a:pPr algn="ctr"/>
                          <a:r>
                            <a:rPr lang="en-US" sz="1000"/>
                            <a:t>86.04%</a:t>
                          </a:r>
                        </a:p>
                      </a:txBody>
                      <a:tcPr marL="66766" marR="66766" marT="33383" marB="33383"/>
                    </a:tc>
                    <a:tc>
                      <a:txBody>
                        <a:bodyPr/>
                        <a:lstStyle/>
                        <a:p>
                          <a:pPr algn="ctr"/>
                          <a:r>
                            <a:rPr lang="en-US" sz="1000"/>
                            <a:t>68.8%</a:t>
                          </a:r>
                        </a:p>
                      </a:txBody>
                      <a:tcPr marL="66766" marR="66766" marT="33383" marB="33383"/>
                    </a:tc>
                    <a:extLst>
                      <a:ext uri="{0D108BD9-81ED-4DB2-BD59-A6C34878D82A}">
                        <a16:rowId xmlns:a16="http://schemas.microsoft.com/office/drawing/2014/main" val="2436320015"/>
                      </a:ext>
                    </a:extLst>
                  </a:tr>
                </a:tbl>
              </a:graphicData>
            </a:graphic>
          </p:graphicFrame>
        </mc:Fallback>
      </mc:AlternateContent>
      <p:sp>
        <p:nvSpPr>
          <p:cNvPr id="14" name="TextBox 13">
            <a:extLst>
              <a:ext uri="{FF2B5EF4-FFF2-40B4-BE49-F238E27FC236}">
                <a16:creationId xmlns:a16="http://schemas.microsoft.com/office/drawing/2014/main" id="{14A89F26-BCB4-32EC-0CC2-D701E4CDF341}"/>
              </a:ext>
            </a:extLst>
          </p:cNvPr>
          <p:cNvSpPr txBox="1"/>
          <p:nvPr/>
        </p:nvSpPr>
        <p:spPr>
          <a:xfrm rot="-10800000" flipV="1">
            <a:off x="315020" y="5460460"/>
            <a:ext cx="43590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Figure 5</a:t>
            </a:r>
            <a:r>
              <a:rPr lang="en-US" sz="1200"/>
              <a:t>. Model 5 Confusion Matrix</a:t>
            </a:r>
          </a:p>
        </p:txBody>
      </p:sp>
    </p:spTree>
    <p:extLst>
      <p:ext uri="{BB962C8B-B14F-4D97-AF65-F5344CB8AC3E}">
        <p14:creationId xmlns:p14="http://schemas.microsoft.com/office/powerpoint/2010/main" val="3974454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DB30D-D185-95F0-A39F-034968D08FD0}"/>
              </a:ext>
            </a:extLst>
          </p:cNvPr>
          <p:cNvSpPr>
            <a:spLocks noGrp="1"/>
          </p:cNvSpPr>
          <p:nvPr>
            <p:ph type="title"/>
          </p:nvPr>
        </p:nvSpPr>
        <p:spPr>
          <a:xfrm>
            <a:off x="630936" y="639520"/>
            <a:ext cx="3429000" cy="1719072"/>
          </a:xfrm>
        </p:spPr>
        <p:txBody>
          <a:bodyPr anchor="b">
            <a:normAutofit/>
          </a:bodyPr>
          <a:lstStyle/>
          <a:p>
            <a:r>
              <a:rPr lang="en-US" sz="5400"/>
              <a:t>Model 6</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80B76D-4CFA-B37C-5263-EC8B746CBE48}"/>
              </a:ext>
            </a:extLst>
          </p:cNvPr>
          <p:cNvSpPr>
            <a:spLocks noGrp="1"/>
          </p:cNvSpPr>
          <p:nvPr>
            <p:ph idx="1"/>
          </p:nvPr>
        </p:nvSpPr>
        <p:spPr>
          <a:xfrm>
            <a:off x="630936" y="2807208"/>
            <a:ext cx="3429000" cy="3410712"/>
          </a:xfrm>
        </p:spPr>
        <p:txBody>
          <a:bodyPr anchor="t">
            <a:normAutofit/>
          </a:bodyPr>
          <a:lstStyle/>
          <a:p>
            <a:r>
              <a:rPr lang="en-US" sz="2200" b="1"/>
              <a:t>Pre-trained CNN</a:t>
            </a:r>
            <a:r>
              <a:rPr lang="en-US" sz="2000" b="1"/>
              <a:t>: </a:t>
            </a:r>
          </a:p>
          <a:p>
            <a:pPr lvl="1"/>
            <a:r>
              <a:rPr lang="en-US" sz="1800"/>
              <a:t>VGG-19</a:t>
            </a:r>
          </a:p>
          <a:p>
            <a:r>
              <a:rPr lang="en-US" sz="1800"/>
              <a:t>The aim with VGG-19 is to use a more simplistic model that uses only 19 layers instead of 50.</a:t>
            </a:r>
          </a:p>
          <a:p>
            <a:r>
              <a:rPr lang="en-US" sz="1800"/>
              <a:t>Can be more efficient, depending on the complexity of the data. </a:t>
            </a:r>
            <a:endParaRPr lang="en-US" sz="1700"/>
          </a:p>
        </p:txBody>
      </p:sp>
      <p:pic>
        <p:nvPicPr>
          <p:cNvPr id="5" name="Picture 4">
            <a:extLst>
              <a:ext uri="{FF2B5EF4-FFF2-40B4-BE49-F238E27FC236}">
                <a16:creationId xmlns:a16="http://schemas.microsoft.com/office/drawing/2014/main" id="{50F106D7-06C1-7052-BE29-CCE6DBAD15BD}"/>
              </a:ext>
            </a:extLst>
          </p:cNvPr>
          <p:cNvPicPr>
            <a:picLocks noChangeAspect="1"/>
          </p:cNvPicPr>
          <p:nvPr/>
        </p:nvPicPr>
        <p:blipFill>
          <a:blip r:embed="rId2"/>
          <a:stretch>
            <a:fillRect/>
          </a:stretch>
        </p:blipFill>
        <p:spPr>
          <a:xfrm>
            <a:off x="4654296" y="1090366"/>
            <a:ext cx="6903720" cy="4677268"/>
          </a:xfrm>
          <a:prstGeom prst="rect">
            <a:avLst/>
          </a:prstGeom>
        </p:spPr>
      </p:pic>
      <p:sp>
        <p:nvSpPr>
          <p:cNvPr id="6" name="Slide Number Placeholder 5">
            <a:extLst>
              <a:ext uri="{FF2B5EF4-FFF2-40B4-BE49-F238E27FC236}">
                <a16:creationId xmlns:a16="http://schemas.microsoft.com/office/drawing/2014/main" id="{511115A4-95CC-8BCC-14A1-66DA11C286B3}"/>
              </a:ext>
            </a:extLst>
          </p:cNvPr>
          <p:cNvSpPr>
            <a:spLocks noGrp="1"/>
          </p:cNvSpPr>
          <p:nvPr>
            <p:ph type="sldNum" sz="quarter" idx="12"/>
          </p:nvPr>
        </p:nvSpPr>
        <p:spPr/>
        <p:txBody>
          <a:bodyPr/>
          <a:lstStyle/>
          <a:p>
            <a:fld id="{064BF4C3-63E4-3245-90A0-0511F51DC25F}" type="slidenum">
              <a:rPr lang="en-US" smtClean="0"/>
              <a:t>39</a:t>
            </a:fld>
            <a:endParaRPr lang="en-US"/>
          </a:p>
        </p:txBody>
      </p:sp>
    </p:spTree>
    <p:extLst>
      <p:ext uri="{BB962C8B-B14F-4D97-AF65-F5344CB8AC3E}">
        <p14:creationId xmlns:p14="http://schemas.microsoft.com/office/powerpoint/2010/main" val="267733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EDE45-859E-CE6C-7BD4-CDDF803A07B3}"/>
              </a:ext>
            </a:extLst>
          </p:cNvPr>
          <p:cNvSpPr>
            <a:spLocks noGrp="1"/>
          </p:cNvSpPr>
          <p:nvPr>
            <p:ph type="title"/>
          </p:nvPr>
        </p:nvSpPr>
        <p:spPr>
          <a:xfrm>
            <a:off x="630936" y="639520"/>
            <a:ext cx="3429000" cy="1719072"/>
          </a:xfrm>
        </p:spPr>
        <p:txBody>
          <a:bodyPr anchor="b">
            <a:normAutofit/>
          </a:bodyPr>
          <a:lstStyle/>
          <a:p>
            <a:r>
              <a:rPr lang="en-US" sz="5400"/>
              <a:t>AI&gt;ML&gt;DL</a:t>
            </a:r>
          </a:p>
        </p:txBody>
      </p:sp>
      <p:sp>
        <p:nvSpPr>
          <p:cNvPr id="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A35A365-42FC-1EC1-D18F-6E901E9CCD9C}"/>
              </a:ext>
            </a:extLst>
          </p:cNvPr>
          <p:cNvSpPr>
            <a:spLocks noGrp="1"/>
          </p:cNvSpPr>
          <p:nvPr>
            <p:ph idx="1"/>
          </p:nvPr>
        </p:nvSpPr>
        <p:spPr>
          <a:xfrm>
            <a:off x="638632" y="2807208"/>
            <a:ext cx="5176212" cy="3872529"/>
          </a:xfrm>
        </p:spPr>
        <p:txBody>
          <a:bodyPr anchor="t">
            <a:normAutofit/>
          </a:bodyPr>
          <a:lstStyle/>
          <a:p>
            <a:r>
              <a:rPr lang="en-US" sz="1600"/>
              <a:t>Artificial Intelligence (AI): </a:t>
            </a:r>
          </a:p>
          <a:p>
            <a:pPr lvl="1"/>
            <a:r>
              <a:rPr lang="en-US" sz="1600"/>
              <a:t>Broad field focused on creating systems that mimic human intelligence, such as reasoning, learning and decision making. </a:t>
            </a:r>
          </a:p>
          <a:p>
            <a:r>
              <a:rPr lang="en-US" sz="1600"/>
              <a:t>Machine Learning (ML):</a:t>
            </a:r>
          </a:p>
          <a:p>
            <a:pPr lvl="1"/>
            <a:r>
              <a:rPr lang="en-US" sz="1600"/>
              <a:t>Subset of AI, where machines learn patterns from data to make predictions and decisions without being programmed.</a:t>
            </a:r>
          </a:p>
          <a:p>
            <a:r>
              <a:rPr lang="en-US" sz="1600"/>
              <a:t>Deep Learning (DL):</a:t>
            </a:r>
          </a:p>
          <a:p>
            <a:pPr lvl="1"/>
            <a:r>
              <a:rPr lang="en-US" sz="1600"/>
              <a:t>Specialized area of ML that uses multi-layered architectures, for capturing complex patterns to achieve better performance</a:t>
            </a:r>
          </a:p>
          <a:p>
            <a:pPr lvl="1"/>
            <a:endParaRPr lang="en-US" sz="1200"/>
          </a:p>
        </p:txBody>
      </p:sp>
      <p:pic>
        <p:nvPicPr>
          <p:cNvPr id="8" name="Picture 7" descr="A diagram of a machine learning process&#10;&#10;AI-generated content may be incorrect.">
            <a:extLst>
              <a:ext uri="{FF2B5EF4-FFF2-40B4-BE49-F238E27FC236}">
                <a16:creationId xmlns:a16="http://schemas.microsoft.com/office/drawing/2014/main" id="{618EA978-1687-758C-3950-3FD2081F2030}"/>
              </a:ext>
            </a:extLst>
          </p:cNvPr>
          <p:cNvPicPr>
            <a:picLocks noChangeAspect="1"/>
          </p:cNvPicPr>
          <p:nvPr/>
        </p:nvPicPr>
        <p:blipFill>
          <a:blip r:embed="rId2"/>
          <a:stretch>
            <a:fillRect/>
          </a:stretch>
        </p:blipFill>
        <p:spPr>
          <a:xfrm>
            <a:off x="6282912" y="663171"/>
            <a:ext cx="4647094" cy="3838325"/>
          </a:xfrm>
          <a:prstGeom prst="rect">
            <a:avLst/>
          </a:prstGeom>
        </p:spPr>
      </p:pic>
      <p:sp>
        <p:nvSpPr>
          <p:cNvPr id="6" name="Slide Number Placeholder 5">
            <a:extLst>
              <a:ext uri="{FF2B5EF4-FFF2-40B4-BE49-F238E27FC236}">
                <a16:creationId xmlns:a16="http://schemas.microsoft.com/office/drawing/2014/main" id="{97F9E36F-FBE1-05AC-04ED-538C1E98A971}"/>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4</a:t>
            </a:fld>
            <a:endParaRPr lang="en-US"/>
          </a:p>
        </p:txBody>
      </p:sp>
      <p:sp>
        <p:nvSpPr>
          <p:cNvPr id="3" name="TextBox 2">
            <a:extLst>
              <a:ext uri="{FF2B5EF4-FFF2-40B4-BE49-F238E27FC236}">
                <a16:creationId xmlns:a16="http://schemas.microsoft.com/office/drawing/2014/main" id="{4467C1D8-73D1-F4B2-9A33-3415296931B2}"/>
              </a:ext>
            </a:extLst>
          </p:cNvPr>
          <p:cNvSpPr txBox="1"/>
          <p:nvPr/>
        </p:nvSpPr>
        <p:spPr>
          <a:xfrm>
            <a:off x="6742545" y="4679757"/>
            <a:ext cx="46643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hlinkClick r:id="rId3"/>
              </a:rPr>
              <a:t>P Jain, Breakdown: Simplify AI, ML, NLP, Deep Learning, Computer Vision, 2024.</a:t>
            </a:r>
            <a:endParaRPr lang="en-US"/>
          </a:p>
        </p:txBody>
      </p:sp>
    </p:spTree>
    <p:extLst>
      <p:ext uri="{BB962C8B-B14F-4D97-AF65-F5344CB8AC3E}">
        <p14:creationId xmlns:p14="http://schemas.microsoft.com/office/powerpoint/2010/main" val="758736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9100-74BA-C8D4-4D3A-42E655CD3BE5}"/>
              </a:ext>
            </a:extLst>
          </p:cNvPr>
          <p:cNvSpPr>
            <a:spLocks noGrp="1"/>
          </p:cNvSpPr>
          <p:nvPr>
            <p:ph type="title"/>
          </p:nvPr>
        </p:nvSpPr>
        <p:spPr>
          <a:xfrm>
            <a:off x="413460" y="831016"/>
            <a:ext cx="5305425" cy="855664"/>
          </a:xfrm>
        </p:spPr>
        <p:txBody>
          <a:bodyPr/>
          <a:lstStyle/>
          <a:p>
            <a:r>
              <a:rPr lang="en-US"/>
              <a:t>Model 6 Results</a:t>
            </a:r>
          </a:p>
        </p:txBody>
      </p:sp>
      <p:sp>
        <p:nvSpPr>
          <p:cNvPr id="4" name="Slide Number Placeholder 3">
            <a:extLst>
              <a:ext uri="{FF2B5EF4-FFF2-40B4-BE49-F238E27FC236}">
                <a16:creationId xmlns:a16="http://schemas.microsoft.com/office/drawing/2014/main" id="{75ACFEFA-8445-6E28-DBE1-63BF85506484}"/>
              </a:ext>
            </a:extLst>
          </p:cNvPr>
          <p:cNvSpPr>
            <a:spLocks noGrp="1"/>
          </p:cNvSpPr>
          <p:nvPr>
            <p:ph type="sldNum" sz="quarter" idx="12"/>
          </p:nvPr>
        </p:nvSpPr>
        <p:spPr/>
        <p:txBody>
          <a:bodyPr/>
          <a:lstStyle/>
          <a:p>
            <a:fld id="{064BF4C3-63E4-3245-90A0-0511F51DC25F}" type="slidenum">
              <a:rPr lang="en-US" smtClean="0"/>
              <a:t>40</a:t>
            </a:fld>
            <a:endParaRPr lang="en-US"/>
          </a:p>
        </p:txBody>
      </p:sp>
      <p:sp>
        <p:nvSpPr>
          <p:cNvPr id="8" name="TextBox 7">
            <a:extLst>
              <a:ext uri="{FF2B5EF4-FFF2-40B4-BE49-F238E27FC236}">
                <a16:creationId xmlns:a16="http://schemas.microsoft.com/office/drawing/2014/main" id="{4D8E7BBA-7426-39B0-168C-063CD38AEC83}"/>
              </a:ext>
            </a:extLst>
          </p:cNvPr>
          <p:cNvSpPr txBox="1"/>
          <p:nvPr/>
        </p:nvSpPr>
        <p:spPr>
          <a:xfrm>
            <a:off x="4324350" y="3959345"/>
            <a:ext cx="6115050" cy="276999"/>
          </a:xfrm>
          <a:prstGeom prst="rect">
            <a:avLst/>
          </a:prstGeom>
          <a:noFill/>
        </p:spPr>
        <p:txBody>
          <a:bodyPr wrap="square">
            <a:spAutoFit/>
          </a:bodyPr>
          <a:lstStyle/>
          <a:p>
            <a:r>
              <a:rPr lang="en-US" sz="1200" b="1"/>
              <a:t>Table 6</a:t>
            </a:r>
            <a:r>
              <a:rPr lang="en-US" sz="1200"/>
              <a:t>. Model 6 Results</a:t>
            </a:r>
          </a:p>
        </p:txBody>
      </p:sp>
      <p:sp>
        <p:nvSpPr>
          <p:cNvPr id="9" name="TextBox 8">
            <a:extLst>
              <a:ext uri="{FF2B5EF4-FFF2-40B4-BE49-F238E27FC236}">
                <a16:creationId xmlns:a16="http://schemas.microsoft.com/office/drawing/2014/main" id="{4C014454-B342-3A9E-BEDC-E93D7E0FA9D2}"/>
              </a:ext>
            </a:extLst>
          </p:cNvPr>
          <p:cNvSpPr txBox="1"/>
          <p:nvPr/>
        </p:nvSpPr>
        <p:spPr>
          <a:xfrm>
            <a:off x="288758" y="2009273"/>
            <a:ext cx="5554830" cy="2031325"/>
          </a:xfrm>
          <a:prstGeom prst="rect">
            <a:avLst/>
          </a:prstGeom>
          <a:noFill/>
        </p:spPr>
        <p:txBody>
          <a:bodyPr wrap="square" rtlCol="0">
            <a:spAutoFit/>
          </a:bodyPr>
          <a:lstStyle/>
          <a:p>
            <a:pPr marL="285750" indent="-285750">
              <a:buFont typeface="Arial" panose="020B0604020202020204" pitchFamily="34" charset="0"/>
              <a:buChar char="•"/>
            </a:pPr>
            <a:r>
              <a:rPr lang="en-US"/>
              <a:t>Results achieved by model 6 indicate, that the VGG-19 model produced more robust features compared to the ResNet-50 model</a:t>
            </a:r>
          </a:p>
          <a:p>
            <a:endParaRPr lang="en-US"/>
          </a:p>
          <a:p>
            <a:pPr marL="285750" indent="-285750">
              <a:buFont typeface="Arial" panose="020B0604020202020204" pitchFamily="34" charset="0"/>
              <a:buChar char="•"/>
            </a:pPr>
            <a:r>
              <a:rPr lang="en-US"/>
              <a:t>Therefore, complexity of the model doesn’t necessarily provide better results…</a:t>
            </a:r>
          </a:p>
          <a:p>
            <a:pPr marL="285750" indent="-285750">
              <a:buFont typeface="Arial" panose="020B0604020202020204" pitchFamily="34" charset="0"/>
              <a:buChar char="•"/>
            </a:pPr>
            <a:endParaRPr lang="en-US"/>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3B75798F-95FA-3A22-DA3E-DC15672347E1}"/>
                  </a:ext>
                </a:extLst>
              </p:cNvPr>
              <p:cNvGraphicFramePr>
                <a:graphicFrameLocks noGrp="1"/>
              </p:cNvGraphicFramePr>
              <p:nvPr>
                <p:extLst>
                  <p:ext uri="{D42A27DB-BD31-4B8C-83A1-F6EECF244321}">
                    <p14:modId xmlns:p14="http://schemas.microsoft.com/office/powerpoint/2010/main" val="1889572591"/>
                  </p:ext>
                </p:extLst>
              </p:nvPr>
            </p:nvGraphicFramePr>
            <p:xfrm>
              <a:off x="4448825" y="4281938"/>
              <a:ext cx="7299259" cy="2116944"/>
            </p:xfrm>
            <a:graphic>
              <a:graphicData uri="http://schemas.openxmlformats.org/drawingml/2006/table">
                <a:tbl>
                  <a:tblPr firstRow="1" bandRow="1">
                    <a:tableStyleId>{5C22544A-7EE6-4342-B048-85BDC9FD1C3A}</a:tableStyleId>
                  </a:tblPr>
                  <a:tblGrid>
                    <a:gridCol w="780288">
                      <a:extLst>
                        <a:ext uri="{9D8B030D-6E8A-4147-A177-3AD203B41FA5}">
                          <a16:colId xmlns:a16="http://schemas.microsoft.com/office/drawing/2014/main" val="993378712"/>
                        </a:ext>
                      </a:extLst>
                    </a:gridCol>
                    <a:gridCol w="1073524">
                      <a:extLst>
                        <a:ext uri="{9D8B030D-6E8A-4147-A177-3AD203B41FA5}">
                          <a16:colId xmlns:a16="http://schemas.microsoft.com/office/drawing/2014/main" val="1558869568"/>
                        </a:ext>
                      </a:extLst>
                    </a:gridCol>
                    <a:gridCol w="1333108">
                      <a:extLst>
                        <a:ext uri="{9D8B030D-6E8A-4147-A177-3AD203B41FA5}">
                          <a16:colId xmlns:a16="http://schemas.microsoft.com/office/drawing/2014/main" val="2263653601"/>
                        </a:ext>
                      </a:extLst>
                    </a:gridCol>
                    <a:gridCol w="1330558">
                      <a:extLst>
                        <a:ext uri="{9D8B030D-6E8A-4147-A177-3AD203B41FA5}">
                          <a16:colId xmlns:a16="http://schemas.microsoft.com/office/drawing/2014/main" val="134843402"/>
                        </a:ext>
                      </a:extLst>
                    </a:gridCol>
                    <a:gridCol w="816157">
                      <a:extLst>
                        <a:ext uri="{9D8B030D-6E8A-4147-A177-3AD203B41FA5}">
                          <a16:colId xmlns:a16="http://schemas.microsoft.com/office/drawing/2014/main" val="148904086"/>
                        </a:ext>
                      </a:extLst>
                    </a:gridCol>
                    <a:gridCol w="900295">
                      <a:extLst>
                        <a:ext uri="{9D8B030D-6E8A-4147-A177-3AD203B41FA5}">
                          <a16:colId xmlns:a16="http://schemas.microsoft.com/office/drawing/2014/main" val="4171526895"/>
                        </a:ext>
                      </a:extLst>
                    </a:gridCol>
                    <a:gridCol w="1065329">
                      <a:extLst>
                        <a:ext uri="{9D8B030D-6E8A-4147-A177-3AD203B41FA5}">
                          <a16:colId xmlns:a16="http://schemas.microsoft.com/office/drawing/2014/main" val="2915979562"/>
                        </a:ext>
                      </a:extLst>
                    </a:gridCol>
                  </a:tblGrid>
                  <a:tr h="699314">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692932">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156+396</m:t>
                                    </m:r>
                                  </m:num>
                                  <m:den>
                                    <m:r>
                                      <a:rPr lang="en-CA" sz="1000" b="0" i="1" smtClean="0">
                                        <a:latin typeface="Cambria Math" panose="02040503050406030204" pitchFamily="18" charset="0"/>
                                      </a:rPr>
                                      <m:t>156+396+41+56</m:t>
                                    </m:r>
                                  </m:den>
                                </m:f>
                              </m:oMath>
                            </m:oMathPara>
                          </a14:m>
                          <a:endParaRPr lang="en-US" sz="1000"/>
                        </a:p>
                      </a:txBody>
                      <a:tcPr marL="66766" marR="66766" marT="33383" marB="33383"/>
                    </a:tc>
                    <a:tc>
                      <a:txBody>
                        <a:bodyPr/>
                        <a:lstStyle/>
                        <a:p>
                          <a:pPr lvl="0">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156</m:t>
                                    </m:r>
                                  </m:num>
                                  <m:den>
                                    <m:r>
                                      <a:rPr lang="en-CA" sz="1000" b="0" i="1" smtClean="0">
                                        <a:latin typeface="Cambria Math" panose="02040503050406030204" pitchFamily="18" charset="0"/>
                                      </a:rPr>
                                      <m:t>156+54</m:t>
                                    </m:r>
                                  </m:den>
                                </m:f>
                              </m:oMath>
                            </m:oMathPara>
                          </a14:m>
                          <a:br>
                            <a:rPr lang="en-US" sz="1000"/>
                          </a:br>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CA" sz="1000" b="0" i="1" smtClean="0">
                                        <a:latin typeface="Cambria Math" panose="02040503050406030204" pitchFamily="18" charset="0"/>
                                      </a:rPr>
                                    </m:ctrlPr>
                                  </m:fPr>
                                  <m:num>
                                    <m:r>
                                      <a:rPr lang="en-CA" sz="1000" b="0" i="1" smtClean="0">
                                        <a:latin typeface="Cambria Math" panose="02040503050406030204" pitchFamily="18" charset="0"/>
                                      </a:rPr>
                                      <m:t>156</m:t>
                                    </m:r>
                                  </m:num>
                                  <m:den>
                                    <m:r>
                                      <a:rPr lang="en-CA" sz="1000" b="0" i="1" smtClean="0">
                                        <a:latin typeface="Cambria Math" panose="02040503050406030204" pitchFamily="18" charset="0"/>
                                      </a:rPr>
                                      <m:t>156+41</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396</m:t>
                                    </m:r>
                                  </m:num>
                                  <m:den>
                                    <m:r>
                                      <a:rPr lang="en-CA" sz="1000" b="0" i="1" smtClean="0">
                                        <a:latin typeface="Cambria Math" panose="02040503050406030204" pitchFamily="18" charset="0"/>
                                      </a:rPr>
                                      <m:t>396+41</m:t>
                                    </m:r>
                                  </m:den>
                                </m:f>
                              </m:oMath>
                            </m:oMathPara>
                          </a14:m>
                          <a:endParaRPr lang="en-US" sz="1000"/>
                        </a:p>
                      </a:txBody>
                      <a:tcPr marL="66766" marR="66766" marT="33383" marB="33383"/>
                    </a:tc>
                    <a:tc>
                      <a:txBody>
                        <a:bodyPr/>
                        <a:lstStyle/>
                        <a:p>
                          <a:pPr lvl="0" algn="ctr">
                            <a:buNone/>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CA" sz="1000" b="0" i="1" smtClean="0">
                                        <a:latin typeface="Cambria Math" panose="02040503050406030204" pitchFamily="18" charset="0"/>
                                      </a:rPr>
                                      <m:t>2</m:t>
                                    </m:r>
                                    <m:r>
                                      <a:rPr lang="en-CA" sz="1000" b="0" i="1" smtClean="0">
                                        <a:latin typeface="Cambria Math" panose="02040503050406030204" pitchFamily="18" charset="0"/>
                                      </a:rPr>
                                      <m:t>𝑥</m:t>
                                    </m:r>
                                    <m:r>
                                      <a:rPr lang="en-CA" sz="1000" b="0" i="1" smtClean="0">
                                        <a:latin typeface="Cambria Math" panose="02040503050406030204" pitchFamily="18" charset="0"/>
                                      </a:rPr>
                                      <m:t>(74.29</m:t>
                                    </m:r>
                                    <m:r>
                                      <a:rPr lang="en-CA" sz="1000" b="0" i="1" smtClean="0">
                                        <a:latin typeface="Cambria Math" panose="02040503050406030204" pitchFamily="18" charset="0"/>
                                      </a:rPr>
                                      <m:t>𝑥</m:t>
                                    </m:r>
                                    <m:r>
                                      <a:rPr lang="en-CA" sz="1000" b="0" i="1" smtClean="0">
                                        <a:latin typeface="Cambria Math" panose="02040503050406030204" pitchFamily="18" charset="0"/>
                                      </a:rPr>
                                      <m:t>79.19)</m:t>
                                    </m:r>
                                  </m:num>
                                  <m:den>
                                    <m:r>
                                      <a:rPr lang="en-CA" sz="1000" b="0" i="1" smtClean="0">
                                        <a:latin typeface="Cambria Math" panose="02040503050406030204" pitchFamily="18" charset="0"/>
                                      </a:rPr>
                                      <m:t>74.29+79.19</m:t>
                                    </m:r>
                                  </m:den>
                                </m:f>
                              </m:oMath>
                            </m:oMathPara>
                          </a14:m>
                          <a:endParaRPr lang="en-US" sz="1000"/>
                        </a:p>
                      </a:txBody>
                      <a:tcPr marL="66766" marR="66766" marT="33383" marB="33383"/>
                    </a:tc>
                    <a:extLst>
                      <a:ext uri="{0D108BD9-81ED-4DB2-BD59-A6C34878D82A}">
                        <a16:rowId xmlns:a16="http://schemas.microsoft.com/office/drawing/2014/main" val="1809046784"/>
                      </a:ext>
                    </a:extLst>
                  </a:tr>
                  <a:tr h="724698">
                    <a:tc>
                      <a:txBody>
                        <a:bodyPr/>
                        <a:lstStyle/>
                        <a:p>
                          <a:r>
                            <a:rPr lang="en-US" sz="1000"/>
                            <a:t>Model 5</a:t>
                          </a:r>
                        </a:p>
                      </a:txBody>
                      <a:tcPr marL="66766" marR="66766" marT="33383" marB="33383"/>
                    </a:tc>
                    <a:tc>
                      <a:txBody>
                        <a:bodyPr/>
                        <a:lstStyle/>
                        <a:p>
                          <a:pPr algn="ctr"/>
                          <a:r>
                            <a:rPr lang="en-US" sz="1000"/>
                            <a:t>647 (437 benign, 210  malignant)</a:t>
                          </a:r>
                        </a:p>
                      </a:txBody>
                      <a:tcPr marL="66766" marR="66766" marT="33383" marB="33383"/>
                    </a:tc>
                    <a:tc>
                      <a:txBody>
                        <a:bodyPr/>
                        <a:lstStyle/>
                        <a:p>
                          <a:pPr algn="ctr"/>
                          <a:r>
                            <a:rPr lang="en-US" sz="1000"/>
                            <a:t>85.32%</a:t>
                          </a:r>
                        </a:p>
                      </a:txBody>
                      <a:tcPr marL="66766" marR="66766" marT="33383" marB="33383"/>
                    </a:tc>
                    <a:tc>
                      <a:txBody>
                        <a:bodyPr/>
                        <a:lstStyle/>
                        <a:p>
                          <a:pPr algn="ctr"/>
                          <a:r>
                            <a:rPr lang="en-US" sz="1000"/>
                            <a:t>74.29%</a:t>
                          </a:r>
                        </a:p>
                      </a:txBody>
                      <a:tcPr marL="66766" marR="66766" marT="33383" marB="33383"/>
                    </a:tc>
                    <a:tc>
                      <a:txBody>
                        <a:bodyPr/>
                        <a:lstStyle/>
                        <a:p>
                          <a:pPr algn="ctr"/>
                          <a:r>
                            <a:rPr lang="en-US" sz="1000"/>
                            <a:t>79.19%</a:t>
                          </a:r>
                        </a:p>
                      </a:txBody>
                      <a:tcPr marL="66766" marR="66766" marT="33383" marB="33383"/>
                    </a:tc>
                    <a:tc>
                      <a:txBody>
                        <a:bodyPr/>
                        <a:lstStyle/>
                        <a:p>
                          <a:pPr algn="ctr"/>
                          <a:r>
                            <a:rPr lang="en-US" sz="1000"/>
                            <a:t>90.62%</a:t>
                          </a:r>
                        </a:p>
                      </a:txBody>
                      <a:tcPr marL="66766" marR="66766" marT="33383" marB="33383"/>
                    </a:tc>
                    <a:tc>
                      <a:txBody>
                        <a:bodyPr/>
                        <a:lstStyle/>
                        <a:p>
                          <a:pPr algn="ctr"/>
                          <a:r>
                            <a:rPr lang="en-US" sz="1000"/>
                            <a:t>76.66%</a:t>
                          </a:r>
                        </a:p>
                      </a:txBody>
                      <a:tcPr marL="66766" marR="66766" marT="33383" marB="33383"/>
                    </a:tc>
                    <a:extLst>
                      <a:ext uri="{0D108BD9-81ED-4DB2-BD59-A6C34878D82A}">
                        <a16:rowId xmlns:a16="http://schemas.microsoft.com/office/drawing/2014/main" val="2436320015"/>
                      </a:ext>
                    </a:extLst>
                  </a:tr>
                </a:tbl>
              </a:graphicData>
            </a:graphic>
          </p:graphicFrame>
        </mc:Choice>
        <mc:Fallback>
          <p:graphicFrame>
            <p:nvGraphicFramePr>
              <p:cNvPr id="3" name="Table 2">
                <a:extLst>
                  <a:ext uri="{FF2B5EF4-FFF2-40B4-BE49-F238E27FC236}">
                    <a16:creationId xmlns:a16="http://schemas.microsoft.com/office/drawing/2014/main" id="{3B75798F-95FA-3A22-DA3E-DC15672347E1}"/>
                  </a:ext>
                </a:extLst>
              </p:cNvPr>
              <p:cNvGraphicFramePr>
                <a:graphicFrameLocks noGrp="1"/>
              </p:cNvGraphicFramePr>
              <p:nvPr>
                <p:extLst>
                  <p:ext uri="{D42A27DB-BD31-4B8C-83A1-F6EECF244321}">
                    <p14:modId xmlns:p14="http://schemas.microsoft.com/office/powerpoint/2010/main" val="1889572591"/>
                  </p:ext>
                </p:extLst>
              </p:nvPr>
            </p:nvGraphicFramePr>
            <p:xfrm>
              <a:off x="4448825" y="4281938"/>
              <a:ext cx="7299259" cy="2116944"/>
            </p:xfrm>
            <a:graphic>
              <a:graphicData uri="http://schemas.openxmlformats.org/drawingml/2006/table">
                <a:tbl>
                  <a:tblPr firstRow="1" bandRow="1">
                    <a:tableStyleId>{5C22544A-7EE6-4342-B048-85BDC9FD1C3A}</a:tableStyleId>
                  </a:tblPr>
                  <a:tblGrid>
                    <a:gridCol w="780288">
                      <a:extLst>
                        <a:ext uri="{9D8B030D-6E8A-4147-A177-3AD203B41FA5}">
                          <a16:colId xmlns:a16="http://schemas.microsoft.com/office/drawing/2014/main" val="993378712"/>
                        </a:ext>
                      </a:extLst>
                    </a:gridCol>
                    <a:gridCol w="1073524">
                      <a:extLst>
                        <a:ext uri="{9D8B030D-6E8A-4147-A177-3AD203B41FA5}">
                          <a16:colId xmlns:a16="http://schemas.microsoft.com/office/drawing/2014/main" val="1558869568"/>
                        </a:ext>
                      </a:extLst>
                    </a:gridCol>
                    <a:gridCol w="1333108">
                      <a:extLst>
                        <a:ext uri="{9D8B030D-6E8A-4147-A177-3AD203B41FA5}">
                          <a16:colId xmlns:a16="http://schemas.microsoft.com/office/drawing/2014/main" val="2263653601"/>
                        </a:ext>
                      </a:extLst>
                    </a:gridCol>
                    <a:gridCol w="1330558">
                      <a:extLst>
                        <a:ext uri="{9D8B030D-6E8A-4147-A177-3AD203B41FA5}">
                          <a16:colId xmlns:a16="http://schemas.microsoft.com/office/drawing/2014/main" val="134843402"/>
                        </a:ext>
                      </a:extLst>
                    </a:gridCol>
                    <a:gridCol w="816157">
                      <a:extLst>
                        <a:ext uri="{9D8B030D-6E8A-4147-A177-3AD203B41FA5}">
                          <a16:colId xmlns:a16="http://schemas.microsoft.com/office/drawing/2014/main" val="148904086"/>
                        </a:ext>
                      </a:extLst>
                    </a:gridCol>
                    <a:gridCol w="900295">
                      <a:extLst>
                        <a:ext uri="{9D8B030D-6E8A-4147-A177-3AD203B41FA5}">
                          <a16:colId xmlns:a16="http://schemas.microsoft.com/office/drawing/2014/main" val="4171526895"/>
                        </a:ext>
                      </a:extLst>
                    </a:gridCol>
                    <a:gridCol w="1065329">
                      <a:extLst>
                        <a:ext uri="{9D8B030D-6E8A-4147-A177-3AD203B41FA5}">
                          <a16:colId xmlns:a16="http://schemas.microsoft.com/office/drawing/2014/main" val="2915979562"/>
                        </a:ext>
                      </a:extLst>
                    </a:gridCol>
                  </a:tblGrid>
                  <a:tr h="699314">
                    <a:tc>
                      <a:txBody>
                        <a:bodyPr/>
                        <a:lstStyle/>
                        <a:p>
                          <a:pPr algn="ctr"/>
                          <a:r>
                            <a:rPr lang="en-US" sz="1200" baseline="0"/>
                            <a:t>Metrics</a:t>
                          </a:r>
                        </a:p>
                      </a:txBody>
                      <a:tcPr marL="66766" marR="66766" marT="33383" marB="33383"/>
                    </a:tc>
                    <a:tc>
                      <a:txBody>
                        <a:bodyPr/>
                        <a:lstStyle/>
                        <a:p>
                          <a:pPr algn="ctr"/>
                          <a:r>
                            <a:rPr lang="en-US" sz="1200" baseline="0"/>
                            <a:t>Support</a:t>
                          </a:r>
                        </a:p>
                      </a:txBody>
                      <a:tcPr marL="66766" marR="66766" marT="33383" marB="33383"/>
                    </a:tc>
                    <a:tc>
                      <a:txBody>
                        <a:bodyPr/>
                        <a:lstStyle/>
                        <a:p>
                          <a:pPr algn="ctr"/>
                          <a:r>
                            <a:rPr lang="en-US" sz="1200" baseline="0"/>
                            <a:t>Accuracy</a:t>
                          </a:r>
                        </a:p>
                      </a:txBody>
                      <a:tcPr marL="66766" marR="66766" marT="33383" marB="33383"/>
                    </a:tc>
                    <a:tc>
                      <a:txBody>
                        <a:bodyPr/>
                        <a:lstStyle/>
                        <a:p>
                          <a:pPr algn="ctr"/>
                          <a:r>
                            <a:rPr lang="en-US" sz="1200" baseline="0"/>
                            <a:t>Sensitivity (Recall)</a:t>
                          </a:r>
                        </a:p>
                      </a:txBody>
                      <a:tcPr marL="66766" marR="66766" marT="33383" marB="33383"/>
                    </a:tc>
                    <a:tc>
                      <a:txBody>
                        <a:bodyPr/>
                        <a:lstStyle/>
                        <a:p>
                          <a:pPr algn="ctr"/>
                          <a:r>
                            <a:rPr lang="en-US" sz="1200" baseline="0"/>
                            <a:t>Precision</a:t>
                          </a:r>
                        </a:p>
                      </a:txBody>
                      <a:tcPr marL="66766" marR="66766" marT="33383" marB="33383"/>
                    </a:tc>
                    <a:tc>
                      <a:txBody>
                        <a:bodyPr/>
                        <a:lstStyle/>
                        <a:p>
                          <a:pPr algn="ctr"/>
                          <a:r>
                            <a:rPr lang="en-US" sz="1200" baseline="0"/>
                            <a:t>Specificity</a:t>
                          </a:r>
                        </a:p>
                      </a:txBody>
                      <a:tcPr marL="66766" marR="66766" marT="33383" marB="33383"/>
                    </a:tc>
                    <a:tc>
                      <a:txBody>
                        <a:bodyPr/>
                        <a:lstStyle/>
                        <a:p>
                          <a:pPr algn="ctr"/>
                          <a:r>
                            <a:rPr lang="en-US" sz="1200" baseline="0"/>
                            <a:t>F1-Score</a:t>
                          </a:r>
                        </a:p>
                      </a:txBody>
                      <a:tcPr marL="66766" marR="66766" marT="33383" marB="33383"/>
                    </a:tc>
                    <a:extLst>
                      <a:ext uri="{0D108BD9-81ED-4DB2-BD59-A6C34878D82A}">
                        <a16:rowId xmlns:a16="http://schemas.microsoft.com/office/drawing/2014/main" val="810297602"/>
                      </a:ext>
                    </a:extLst>
                  </a:tr>
                  <a:tr h="692932">
                    <a:tc>
                      <a:txBody>
                        <a:bodyPr/>
                        <a:lstStyle/>
                        <a:p>
                          <a:pPr lvl="0">
                            <a:buNone/>
                          </a:pPr>
                          <a:endParaRPr lang="en-US" sz="1000"/>
                        </a:p>
                      </a:txBody>
                      <a:tcPr marL="66766" marR="66766" marT="33383" marB="33383"/>
                    </a:tc>
                    <a:tc>
                      <a:txBody>
                        <a:bodyPr/>
                        <a:lstStyle/>
                        <a:p>
                          <a:pPr lvl="0" algn="ctr">
                            <a:buNone/>
                          </a:pPr>
                          <a:r>
                            <a:rPr lang="en-US" sz="1000"/>
                            <a:t># of cases</a:t>
                          </a:r>
                        </a:p>
                      </a:txBody>
                      <a:tcPr marL="66766" marR="66766" marT="33383" marB="33383"/>
                    </a:tc>
                    <a:tc>
                      <a:txBody>
                        <a:bodyPr/>
                        <a:lstStyle/>
                        <a:p>
                          <a:endParaRPr lang="en-US"/>
                        </a:p>
                      </a:txBody>
                      <a:tcPr marL="66766" marR="66766" marT="33383" marB="33383">
                        <a:blipFill>
                          <a:blip r:embed="rId2"/>
                          <a:stretch>
                            <a:fillRect l="-140367" t="-102632" r="-311927" b="-106140"/>
                          </a:stretch>
                        </a:blipFill>
                      </a:tcPr>
                    </a:tc>
                    <a:tc>
                      <a:txBody>
                        <a:bodyPr/>
                        <a:lstStyle/>
                        <a:p>
                          <a:endParaRPr lang="en-US"/>
                        </a:p>
                      </a:txBody>
                      <a:tcPr marL="66766" marR="66766" marT="33383" marB="33383">
                        <a:blipFill>
                          <a:blip r:embed="rId2"/>
                          <a:stretch>
                            <a:fillRect l="-239269" t="-102632" r="-210502" b="-106140"/>
                          </a:stretch>
                        </a:blipFill>
                      </a:tcPr>
                    </a:tc>
                    <a:tc>
                      <a:txBody>
                        <a:bodyPr/>
                        <a:lstStyle/>
                        <a:p>
                          <a:endParaRPr lang="en-US"/>
                        </a:p>
                      </a:txBody>
                      <a:tcPr marL="66766" marR="66766" marT="33383" marB="33383">
                        <a:blipFill>
                          <a:blip r:embed="rId2"/>
                          <a:stretch>
                            <a:fillRect l="-554478" t="-102632" r="-244030" b="-106140"/>
                          </a:stretch>
                        </a:blipFill>
                      </a:tcPr>
                    </a:tc>
                    <a:tc>
                      <a:txBody>
                        <a:bodyPr/>
                        <a:lstStyle/>
                        <a:p>
                          <a:endParaRPr lang="en-US"/>
                        </a:p>
                      </a:txBody>
                      <a:tcPr marL="66766" marR="66766" marT="33383" marB="33383">
                        <a:blipFill>
                          <a:blip r:embed="rId2"/>
                          <a:stretch>
                            <a:fillRect l="-592568" t="-102632" r="-120946" b="-106140"/>
                          </a:stretch>
                        </a:blipFill>
                      </a:tcPr>
                    </a:tc>
                    <a:tc>
                      <a:txBody>
                        <a:bodyPr/>
                        <a:lstStyle/>
                        <a:p>
                          <a:endParaRPr lang="en-US"/>
                        </a:p>
                      </a:txBody>
                      <a:tcPr marL="66766" marR="66766" marT="33383" marB="33383">
                        <a:blipFill>
                          <a:blip r:embed="rId2"/>
                          <a:stretch>
                            <a:fillRect l="-585714" t="-102632" r="-2286" b="-106140"/>
                          </a:stretch>
                        </a:blipFill>
                      </a:tcPr>
                    </a:tc>
                    <a:extLst>
                      <a:ext uri="{0D108BD9-81ED-4DB2-BD59-A6C34878D82A}">
                        <a16:rowId xmlns:a16="http://schemas.microsoft.com/office/drawing/2014/main" val="1809046784"/>
                      </a:ext>
                    </a:extLst>
                  </a:tr>
                  <a:tr h="724698">
                    <a:tc>
                      <a:txBody>
                        <a:bodyPr/>
                        <a:lstStyle/>
                        <a:p>
                          <a:r>
                            <a:rPr lang="en-US" sz="1000"/>
                            <a:t>Model 5</a:t>
                          </a:r>
                        </a:p>
                      </a:txBody>
                      <a:tcPr marL="66766" marR="66766" marT="33383" marB="33383"/>
                    </a:tc>
                    <a:tc>
                      <a:txBody>
                        <a:bodyPr/>
                        <a:lstStyle/>
                        <a:p>
                          <a:pPr algn="ctr"/>
                          <a:r>
                            <a:rPr lang="en-US" sz="1000"/>
                            <a:t>647 (437 benign, 210  malignant)</a:t>
                          </a:r>
                        </a:p>
                      </a:txBody>
                      <a:tcPr marL="66766" marR="66766" marT="33383" marB="33383"/>
                    </a:tc>
                    <a:tc>
                      <a:txBody>
                        <a:bodyPr/>
                        <a:lstStyle/>
                        <a:p>
                          <a:pPr algn="ctr"/>
                          <a:r>
                            <a:rPr lang="en-US" sz="1000"/>
                            <a:t>85.32%</a:t>
                          </a:r>
                        </a:p>
                      </a:txBody>
                      <a:tcPr marL="66766" marR="66766" marT="33383" marB="33383"/>
                    </a:tc>
                    <a:tc>
                      <a:txBody>
                        <a:bodyPr/>
                        <a:lstStyle/>
                        <a:p>
                          <a:pPr algn="ctr"/>
                          <a:r>
                            <a:rPr lang="en-US" sz="1000"/>
                            <a:t>74.29%</a:t>
                          </a:r>
                        </a:p>
                      </a:txBody>
                      <a:tcPr marL="66766" marR="66766" marT="33383" marB="33383"/>
                    </a:tc>
                    <a:tc>
                      <a:txBody>
                        <a:bodyPr/>
                        <a:lstStyle/>
                        <a:p>
                          <a:pPr algn="ctr"/>
                          <a:r>
                            <a:rPr lang="en-US" sz="1000"/>
                            <a:t>79.19%</a:t>
                          </a:r>
                        </a:p>
                      </a:txBody>
                      <a:tcPr marL="66766" marR="66766" marT="33383" marB="33383"/>
                    </a:tc>
                    <a:tc>
                      <a:txBody>
                        <a:bodyPr/>
                        <a:lstStyle/>
                        <a:p>
                          <a:pPr algn="ctr"/>
                          <a:r>
                            <a:rPr lang="en-US" sz="1000"/>
                            <a:t>90.62%</a:t>
                          </a:r>
                        </a:p>
                      </a:txBody>
                      <a:tcPr marL="66766" marR="66766" marT="33383" marB="33383"/>
                    </a:tc>
                    <a:tc>
                      <a:txBody>
                        <a:bodyPr/>
                        <a:lstStyle/>
                        <a:p>
                          <a:pPr algn="ctr"/>
                          <a:r>
                            <a:rPr lang="en-US" sz="1000"/>
                            <a:t>76.66%</a:t>
                          </a:r>
                        </a:p>
                      </a:txBody>
                      <a:tcPr marL="66766" marR="66766" marT="33383" marB="33383"/>
                    </a:tc>
                    <a:extLst>
                      <a:ext uri="{0D108BD9-81ED-4DB2-BD59-A6C34878D82A}">
                        <a16:rowId xmlns:a16="http://schemas.microsoft.com/office/drawing/2014/main" val="2436320015"/>
                      </a:ext>
                    </a:extLst>
                  </a:tr>
                </a:tbl>
              </a:graphicData>
            </a:graphic>
          </p:graphicFrame>
        </mc:Fallback>
      </mc:AlternateContent>
      <p:pic>
        <p:nvPicPr>
          <p:cNvPr id="12" name="Content Placeholder 11" descr="A diagram of a confusion matrix&#10;&#10;AI-generated content may be incorrect.">
            <a:extLst>
              <a:ext uri="{FF2B5EF4-FFF2-40B4-BE49-F238E27FC236}">
                <a16:creationId xmlns:a16="http://schemas.microsoft.com/office/drawing/2014/main" id="{923F17F4-7E45-7496-4E9A-B7618D7F86FF}"/>
              </a:ext>
            </a:extLst>
          </p:cNvPr>
          <p:cNvPicPr>
            <a:picLocks noGrp="1" noChangeAspect="1"/>
          </p:cNvPicPr>
          <p:nvPr>
            <p:ph idx="1"/>
          </p:nvPr>
        </p:nvPicPr>
        <p:blipFill>
          <a:blip r:embed="rId3"/>
          <a:stretch>
            <a:fillRect/>
          </a:stretch>
        </p:blipFill>
        <p:spPr>
          <a:xfrm>
            <a:off x="7206184" y="333303"/>
            <a:ext cx="3670483" cy="3351940"/>
          </a:xfrm>
        </p:spPr>
      </p:pic>
      <p:sp>
        <p:nvSpPr>
          <p:cNvPr id="13" name="TextBox 12">
            <a:extLst>
              <a:ext uri="{FF2B5EF4-FFF2-40B4-BE49-F238E27FC236}">
                <a16:creationId xmlns:a16="http://schemas.microsoft.com/office/drawing/2014/main" id="{8255731C-472A-500F-AAA0-692DAFE03E9A}"/>
              </a:ext>
            </a:extLst>
          </p:cNvPr>
          <p:cNvSpPr txBox="1"/>
          <p:nvPr/>
        </p:nvSpPr>
        <p:spPr>
          <a:xfrm>
            <a:off x="7465041" y="3659549"/>
            <a:ext cx="6115050" cy="276999"/>
          </a:xfrm>
          <a:prstGeom prst="rect">
            <a:avLst/>
          </a:prstGeom>
          <a:noFill/>
        </p:spPr>
        <p:txBody>
          <a:bodyPr wrap="square">
            <a:spAutoFit/>
          </a:bodyPr>
          <a:lstStyle/>
          <a:p>
            <a:r>
              <a:rPr lang="en-US" sz="1200" b="1"/>
              <a:t>Figure 6</a:t>
            </a:r>
            <a:r>
              <a:rPr lang="en-US" sz="1200"/>
              <a:t>. Model 6 Confusion Matrix</a:t>
            </a:r>
          </a:p>
        </p:txBody>
      </p:sp>
    </p:spTree>
    <p:extLst>
      <p:ext uri="{BB962C8B-B14F-4D97-AF65-F5344CB8AC3E}">
        <p14:creationId xmlns:p14="http://schemas.microsoft.com/office/powerpoint/2010/main" val="261976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965F-D6A4-2822-5ED9-D7F93BA7C596}"/>
              </a:ext>
            </a:extLst>
          </p:cNvPr>
          <p:cNvSpPr>
            <a:spLocks noGrp="1"/>
          </p:cNvSpPr>
          <p:nvPr>
            <p:ph type="title"/>
          </p:nvPr>
        </p:nvSpPr>
        <p:spPr/>
        <p:txBody>
          <a:bodyPr/>
          <a:lstStyle/>
          <a:p>
            <a:pPr algn="ctr"/>
            <a:r>
              <a:rPr lang="en-US"/>
              <a:t>VGG19 vs ResNet-50</a:t>
            </a:r>
          </a:p>
        </p:txBody>
      </p:sp>
      <p:sp>
        <p:nvSpPr>
          <p:cNvPr id="3" name="Content Placeholder 2">
            <a:extLst>
              <a:ext uri="{FF2B5EF4-FFF2-40B4-BE49-F238E27FC236}">
                <a16:creationId xmlns:a16="http://schemas.microsoft.com/office/drawing/2014/main" id="{E74525AF-117E-687C-E71B-30138CFB3B2D}"/>
              </a:ext>
            </a:extLst>
          </p:cNvPr>
          <p:cNvSpPr>
            <a:spLocks noGrp="1"/>
          </p:cNvSpPr>
          <p:nvPr>
            <p:ph idx="1"/>
          </p:nvPr>
        </p:nvSpPr>
        <p:spPr/>
        <p:txBody>
          <a:bodyPr>
            <a:normAutofit/>
          </a:bodyPr>
          <a:lstStyle/>
          <a:p>
            <a:r>
              <a:rPr lang="en-US" sz="2400"/>
              <a:t>Differences: </a:t>
            </a:r>
          </a:p>
          <a:p>
            <a:pPr lvl="1"/>
            <a:r>
              <a:rPr lang="en-US" sz="1800"/>
              <a:t>VGG-19 less layers, allows it to train efficiently on more simplistic data</a:t>
            </a:r>
          </a:p>
          <a:p>
            <a:pPr lvl="1"/>
            <a:r>
              <a:rPr lang="en-US" sz="1800"/>
              <a:t>ResNet-50, uses 50 layers with skip connections, to preserve information learned in the original layers.</a:t>
            </a:r>
          </a:p>
          <a:p>
            <a:pPr lvl="1"/>
            <a:r>
              <a:rPr lang="en-US" sz="1800"/>
              <a:t>VGG-19 uses significantly more parameters compared to ResNet-50: making the latter lighter and better to be optimized</a:t>
            </a:r>
          </a:p>
          <a:p>
            <a:pPr lvl="1"/>
            <a:endParaRPr lang="en-US" sz="1800"/>
          </a:p>
          <a:p>
            <a:r>
              <a:rPr lang="en-US" sz="2400"/>
              <a:t>Performance Difference: </a:t>
            </a:r>
          </a:p>
          <a:p>
            <a:pPr lvl="1"/>
            <a:r>
              <a:rPr lang="en-US" sz="1800"/>
              <a:t>VGG-19 produced a higher accuracy rate by 5% </a:t>
            </a:r>
          </a:p>
          <a:p>
            <a:pPr lvl="1"/>
            <a:r>
              <a:rPr lang="en-US" sz="1800"/>
              <a:t>VGG-19 also was able to correctly identify nearly 7% more malignant cases</a:t>
            </a:r>
          </a:p>
          <a:p>
            <a:pPr lvl="1"/>
            <a:r>
              <a:rPr lang="en-US" sz="1800"/>
              <a:t>VGG-19 also was able to achieve a higher precision by approximately 9% compared to ResNet-50</a:t>
            </a:r>
          </a:p>
        </p:txBody>
      </p:sp>
      <p:sp>
        <p:nvSpPr>
          <p:cNvPr id="4" name="Slide Number Placeholder 3">
            <a:extLst>
              <a:ext uri="{FF2B5EF4-FFF2-40B4-BE49-F238E27FC236}">
                <a16:creationId xmlns:a16="http://schemas.microsoft.com/office/drawing/2014/main" id="{D83FA34B-CE5D-D947-A84D-CB5FEDA63AB9}"/>
              </a:ext>
            </a:extLst>
          </p:cNvPr>
          <p:cNvSpPr>
            <a:spLocks noGrp="1"/>
          </p:cNvSpPr>
          <p:nvPr>
            <p:ph type="sldNum" sz="quarter" idx="12"/>
          </p:nvPr>
        </p:nvSpPr>
        <p:spPr/>
        <p:txBody>
          <a:bodyPr/>
          <a:lstStyle/>
          <a:p>
            <a:fld id="{064BF4C3-63E4-3245-90A0-0511F51DC25F}" type="slidenum">
              <a:rPr lang="en-US" smtClean="0"/>
              <a:t>41</a:t>
            </a:fld>
            <a:endParaRPr lang="en-US"/>
          </a:p>
        </p:txBody>
      </p:sp>
    </p:spTree>
    <p:extLst>
      <p:ext uri="{BB962C8B-B14F-4D97-AF65-F5344CB8AC3E}">
        <p14:creationId xmlns:p14="http://schemas.microsoft.com/office/powerpoint/2010/main" val="195465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35F4E-C471-BBF2-6C7E-B6A8F453650F}"/>
              </a:ext>
            </a:extLst>
          </p:cNvPr>
          <p:cNvSpPr>
            <a:spLocks noGrp="1"/>
          </p:cNvSpPr>
          <p:nvPr>
            <p:ph type="title"/>
          </p:nvPr>
        </p:nvSpPr>
        <p:spPr>
          <a:xfrm>
            <a:off x="630936" y="640080"/>
            <a:ext cx="4818888" cy="1481328"/>
          </a:xfrm>
        </p:spPr>
        <p:txBody>
          <a:bodyPr anchor="b">
            <a:normAutofit/>
          </a:bodyPr>
          <a:lstStyle/>
          <a:p>
            <a:r>
              <a:rPr lang="en-US" sz="5400"/>
              <a:t>Explainable AI</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A062D7B3-79BC-6DA9-D33F-5887869401FA}"/>
              </a:ext>
            </a:extLst>
          </p:cNvPr>
          <p:cNvSpPr>
            <a:spLocks noGrp="1"/>
          </p:cNvSpPr>
          <p:nvPr>
            <p:ph idx="1"/>
          </p:nvPr>
        </p:nvSpPr>
        <p:spPr>
          <a:xfrm>
            <a:off x="408056" y="2485450"/>
            <a:ext cx="11350562" cy="1656299"/>
          </a:xfrm>
        </p:spPr>
        <p:txBody>
          <a:bodyPr anchor="t">
            <a:normAutofit/>
          </a:bodyPr>
          <a:lstStyle/>
          <a:p>
            <a:r>
              <a:rPr lang="en-US" sz="1800"/>
              <a:t>Left image: What model receives as input and utilizes for training</a:t>
            </a:r>
          </a:p>
          <a:p>
            <a:r>
              <a:rPr lang="en-US" sz="1800"/>
              <a:t>Middle image: Heat map produced showing what the model focuses on to make its prediction, while ensuring to not focus on irrelevant features.</a:t>
            </a:r>
          </a:p>
          <a:p>
            <a:r>
              <a:rPr lang="en-US" sz="1800"/>
              <a:t>Far-right image: The ground truth mask, which shows where the tumor is located. </a:t>
            </a:r>
          </a:p>
        </p:txBody>
      </p:sp>
      <p:pic>
        <p:nvPicPr>
          <p:cNvPr id="6" name="Content Placeholder 5" descr="A close-up of a rainbow&#10;&#10;AI-generated content may be incorrect.">
            <a:extLst>
              <a:ext uri="{FF2B5EF4-FFF2-40B4-BE49-F238E27FC236}">
                <a16:creationId xmlns:a16="http://schemas.microsoft.com/office/drawing/2014/main" id="{085070B5-A5B3-2A32-13EB-369DDF49C01B}"/>
              </a:ext>
            </a:extLst>
          </p:cNvPr>
          <p:cNvPicPr>
            <a:picLocks noChangeAspect="1"/>
          </p:cNvPicPr>
          <p:nvPr/>
        </p:nvPicPr>
        <p:blipFill>
          <a:blip r:embed="rId2"/>
          <a:stretch>
            <a:fillRect/>
          </a:stretch>
        </p:blipFill>
        <p:spPr>
          <a:xfrm>
            <a:off x="2158917" y="3887751"/>
            <a:ext cx="7615348" cy="2551141"/>
          </a:xfrm>
          <a:prstGeom prst="rect">
            <a:avLst/>
          </a:prstGeom>
        </p:spPr>
      </p:pic>
      <p:sp>
        <p:nvSpPr>
          <p:cNvPr id="4" name="Slide Number Placeholder 3">
            <a:extLst>
              <a:ext uri="{FF2B5EF4-FFF2-40B4-BE49-F238E27FC236}">
                <a16:creationId xmlns:a16="http://schemas.microsoft.com/office/drawing/2014/main" id="{7EC57609-ACAA-C323-B38C-264E0BF3649B}"/>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42</a:t>
            </a:fld>
            <a:endParaRPr lang="en-US"/>
          </a:p>
        </p:txBody>
      </p:sp>
      <p:sp>
        <p:nvSpPr>
          <p:cNvPr id="3" name="TextBox 2">
            <a:extLst>
              <a:ext uri="{FF2B5EF4-FFF2-40B4-BE49-F238E27FC236}">
                <a16:creationId xmlns:a16="http://schemas.microsoft.com/office/drawing/2014/main" id="{C0BA0E96-3141-0E37-169C-D4068B8B55D9}"/>
              </a:ext>
            </a:extLst>
          </p:cNvPr>
          <p:cNvSpPr txBox="1"/>
          <p:nvPr/>
        </p:nvSpPr>
        <p:spPr>
          <a:xfrm>
            <a:off x="2158917" y="6484548"/>
            <a:ext cx="6115050" cy="276999"/>
          </a:xfrm>
          <a:prstGeom prst="rect">
            <a:avLst/>
          </a:prstGeom>
          <a:noFill/>
        </p:spPr>
        <p:txBody>
          <a:bodyPr wrap="square">
            <a:spAutoFit/>
          </a:bodyPr>
          <a:lstStyle/>
          <a:p>
            <a:r>
              <a:rPr lang="en-US" sz="1200" b="1"/>
              <a:t>Figure 7. </a:t>
            </a:r>
            <a:r>
              <a:rPr lang="en-US" sz="1200"/>
              <a:t>Explainable AI for Model Output</a:t>
            </a:r>
          </a:p>
        </p:txBody>
      </p:sp>
    </p:spTree>
    <p:extLst>
      <p:ext uri="{BB962C8B-B14F-4D97-AF65-F5344CB8AC3E}">
        <p14:creationId xmlns:p14="http://schemas.microsoft.com/office/powerpoint/2010/main" val="1459880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BDB0-F426-05CB-450D-EAFF2A91B51C}"/>
              </a:ext>
            </a:extLst>
          </p:cNvPr>
          <p:cNvSpPr>
            <a:spLocks noGrp="1"/>
          </p:cNvSpPr>
          <p:nvPr>
            <p:ph type="title"/>
          </p:nvPr>
        </p:nvSpPr>
        <p:spPr/>
        <p:txBody>
          <a:bodyPr/>
          <a:lstStyle/>
          <a:p>
            <a:pPr algn="ctr"/>
            <a:r>
              <a:rPr lang="en-US"/>
              <a:t>Resources</a:t>
            </a:r>
          </a:p>
        </p:txBody>
      </p:sp>
      <p:sp>
        <p:nvSpPr>
          <p:cNvPr id="3" name="Content Placeholder 2">
            <a:extLst>
              <a:ext uri="{FF2B5EF4-FFF2-40B4-BE49-F238E27FC236}">
                <a16:creationId xmlns:a16="http://schemas.microsoft.com/office/drawing/2014/main" id="{71C74FC4-078A-E3DB-A21B-A8069181413B}"/>
              </a:ext>
            </a:extLst>
          </p:cNvPr>
          <p:cNvSpPr>
            <a:spLocks noGrp="1"/>
          </p:cNvSpPr>
          <p:nvPr>
            <p:ph idx="1"/>
          </p:nvPr>
        </p:nvSpPr>
        <p:spPr/>
        <p:txBody>
          <a:bodyPr/>
          <a:lstStyle/>
          <a:p>
            <a:r>
              <a:rPr lang="en-US" sz="2800"/>
              <a:t>Demo: </a:t>
            </a:r>
            <a:r>
              <a:rPr lang="en-US" sz="2800">
                <a:hlinkClick r:id="rId2"/>
              </a:rPr>
              <a:t>https://poloclub.github.io/cnn-explainer/</a:t>
            </a:r>
            <a:endParaRPr lang="en-US" sz="2800"/>
          </a:p>
          <a:p>
            <a:r>
              <a:rPr lang="en-US">
                <a:hlinkClick r:id="rId3"/>
              </a:rPr>
              <a:t>https://www.datacamp.com/tutorial/complete-guide-data-augmentation</a:t>
            </a:r>
            <a:endParaRPr lang="en-US"/>
          </a:p>
          <a:p>
            <a:r>
              <a:rPr lang="en-US"/>
              <a:t>https://</a:t>
            </a:r>
            <a:r>
              <a:rPr lang="en-US" err="1"/>
              <a:t>www.geeksforgeeks.org</a:t>
            </a:r>
            <a:r>
              <a:rPr lang="en-US"/>
              <a:t>/stratified-k-fold-cross-validation/</a:t>
            </a:r>
          </a:p>
        </p:txBody>
      </p:sp>
      <p:sp>
        <p:nvSpPr>
          <p:cNvPr id="4" name="Slide Number Placeholder 3">
            <a:extLst>
              <a:ext uri="{FF2B5EF4-FFF2-40B4-BE49-F238E27FC236}">
                <a16:creationId xmlns:a16="http://schemas.microsoft.com/office/drawing/2014/main" id="{7DE00A3C-ADBB-5251-587B-2C3743E5566D}"/>
              </a:ext>
            </a:extLst>
          </p:cNvPr>
          <p:cNvSpPr>
            <a:spLocks noGrp="1"/>
          </p:cNvSpPr>
          <p:nvPr>
            <p:ph type="sldNum" sz="quarter" idx="12"/>
          </p:nvPr>
        </p:nvSpPr>
        <p:spPr/>
        <p:txBody>
          <a:bodyPr/>
          <a:lstStyle/>
          <a:p>
            <a:fld id="{064BF4C3-63E4-3245-90A0-0511F51DC25F}" type="slidenum">
              <a:rPr lang="en-US" smtClean="0"/>
              <a:t>43</a:t>
            </a:fld>
            <a:endParaRPr lang="en-US"/>
          </a:p>
        </p:txBody>
      </p:sp>
    </p:spTree>
    <p:extLst>
      <p:ext uri="{BB962C8B-B14F-4D97-AF65-F5344CB8AC3E}">
        <p14:creationId xmlns:p14="http://schemas.microsoft.com/office/powerpoint/2010/main" val="2859268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75EE-7695-A2DB-B4E7-2C0310A8F210}"/>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13D72A1F-B21A-2E9D-982C-DA3784F59504}"/>
              </a:ext>
            </a:extLst>
          </p:cNvPr>
          <p:cNvSpPr>
            <a:spLocks noGrp="1"/>
          </p:cNvSpPr>
          <p:nvPr>
            <p:ph idx="1"/>
          </p:nvPr>
        </p:nvSpPr>
        <p:spPr/>
        <p:txBody>
          <a:bodyPr/>
          <a:lstStyle/>
          <a:p>
            <a:r>
              <a:rPr lang="en-US" sz="1400">
                <a:ea typeface="+mn-lt"/>
                <a:cs typeface="+mn-lt"/>
                <a:hlinkClick r:id="rId2"/>
              </a:rPr>
              <a:t>P Jain, Breakdown: Simplify AI, ML, NLP, Deep Learning, Computer Vision, 2024.</a:t>
            </a:r>
            <a:endParaRPr lang="en-US" sz="1400">
              <a:ea typeface="+mn-lt"/>
              <a:cs typeface="+mn-lt"/>
            </a:endParaRPr>
          </a:p>
          <a:p>
            <a:r>
              <a:rPr lang="en-CA" sz="1400"/>
              <a:t>Rath, S. R. (2022, January 24). </a:t>
            </a:r>
            <a:r>
              <a:rPr lang="en-CA" sz="1400" i="1"/>
              <a:t>Brain MRI Classification using </a:t>
            </a:r>
            <a:r>
              <a:rPr lang="en-CA" sz="1400" i="1" err="1"/>
              <a:t>PyTorch</a:t>
            </a:r>
            <a:r>
              <a:rPr lang="en-CA" sz="1400" i="1"/>
              <a:t> EfficientNetB0</a:t>
            </a:r>
            <a:r>
              <a:rPr lang="en-CA" sz="1400"/>
              <a:t>. </a:t>
            </a:r>
            <a:r>
              <a:rPr lang="en-CA" sz="1400" err="1"/>
              <a:t>DebuggerCafe</a:t>
            </a:r>
            <a:r>
              <a:rPr lang="en-CA" sz="1400"/>
              <a:t>. Retrieved from</a:t>
            </a:r>
          </a:p>
          <a:p>
            <a:r>
              <a:rPr lang="en-CA" sz="1400" err="1"/>
              <a:t>Milletari</a:t>
            </a:r>
            <a:r>
              <a:rPr lang="en-CA" sz="1400"/>
              <a:t>, Fausto, et al. "Hough-CNN: Deep Learning for Segmentation of Deep Brain Regions in MRI and Ultrasound." </a:t>
            </a:r>
            <a:r>
              <a:rPr lang="en-CA" sz="1400" i="1" err="1"/>
              <a:t>arXiv</a:t>
            </a:r>
            <a:r>
              <a:rPr lang="en-CA" sz="1400" i="1"/>
              <a:t> preprint arXiv:1601.07014</a:t>
            </a:r>
            <a:r>
              <a:rPr lang="en-CA" sz="1400"/>
              <a:t> (2016)</a:t>
            </a:r>
          </a:p>
          <a:p>
            <a:r>
              <a:rPr lang="en-CA" sz="1400" err="1"/>
              <a:t>Hardalaç</a:t>
            </a:r>
            <a:r>
              <a:rPr lang="en-CA" sz="1400"/>
              <a:t>, F., et al. </a:t>
            </a:r>
            <a:r>
              <a:rPr lang="en-CA" sz="1400" i="1"/>
              <a:t>Fracture Detection in Wrist X-ray Images Using Deep Learning-Based Object Detection Models</a:t>
            </a:r>
            <a:r>
              <a:rPr lang="en-CA" sz="1400"/>
              <a:t>. </a:t>
            </a:r>
            <a:r>
              <a:rPr lang="en-CA" sz="1400" i="1"/>
              <a:t>Sensors</a:t>
            </a:r>
            <a:r>
              <a:rPr lang="en-CA" sz="1400"/>
              <a:t>, vol. 22, no. 3, 2022, p. 1285. </a:t>
            </a:r>
            <a:r>
              <a:rPr lang="en-CA" sz="1400">
                <a:hlinkClick r:id="rId3"/>
              </a:rPr>
              <a:t>https://doi.org/10.3390/s22031285</a:t>
            </a:r>
            <a:r>
              <a:rPr lang="en-CA" sz="1400"/>
              <a:t>.</a:t>
            </a:r>
            <a:endParaRPr lang="en-US" sz="1400"/>
          </a:p>
          <a:p>
            <a:endParaRPr lang="en-CA" sz="1400"/>
          </a:p>
          <a:p>
            <a:endParaRPr lang="en-US" sz="1400"/>
          </a:p>
          <a:p>
            <a:endParaRPr lang="en-US" sz="1400"/>
          </a:p>
          <a:p>
            <a:endParaRPr lang="en-US" sz="1400">
              <a:ea typeface="+mn-lt"/>
              <a:cs typeface="+mn-lt"/>
            </a:endParaRPr>
          </a:p>
          <a:p>
            <a:endParaRPr lang="en-US" sz="1400"/>
          </a:p>
          <a:p>
            <a:endParaRPr lang="en-US"/>
          </a:p>
        </p:txBody>
      </p:sp>
      <p:sp>
        <p:nvSpPr>
          <p:cNvPr id="4" name="Slide Number Placeholder 3">
            <a:extLst>
              <a:ext uri="{FF2B5EF4-FFF2-40B4-BE49-F238E27FC236}">
                <a16:creationId xmlns:a16="http://schemas.microsoft.com/office/drawing/2014/main" id="{4206B1FF-2662-4460-62F7-7DADE31CFE38}"/>
              </a:ext>
            </a:extLst>
          </p:cNvPr>
          <p:cNvSpPr>
            <a:spLocks noGrp="1"/>
          </p:cNvSpPr>
          <p:nvPr>
            <p:ph type="sldNum" sz="quarter" idx="12"/>
          </p:nvPr>
        </p:nvSpPr>
        <p:spPr/>
        <p:txBody>
          <a:bodyPr/>
          <a:lstStyle/>
          <a:p>
            <a:fld id="{064BF4C3-63E4-3245-90A0-0511F51DC25F}" type="slidenum">
              <a:rPr lang="en-US" smtClean="0"/>
              <a:t>44</a:t>
            </a:fld>
            <a:endParaRPr lang="en-US"/>
          </a:p>
        </p:txBody>
      </p:sp>
    </p:spTree>
    <p:extLst>
      <p:ext uri="{BB962C8B-B14F-4D97-AF65-F5344CB8AC3E}">
        <p14:creationId xmlns:p14="http://schemas.microsoft.com/office/powerpoint/2010/main" val="359345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AB63E-0ABD-BA49-2F87-EF198110E82C}"/>
              </a:ext>
            </a:extLst>
          </p:cNvPr>
          <p:cNvSpPr>
            <a:spLocks noGrp="1"/>
          </p:cNvSpPr>
          <p:nvPr>
            <p:ph type="title"/>
          </p:nvPr>
        </p:nvSpPr>
        <p:spPr>
          <a:xfrm>
            <a:off x="638632" y="393217"/>
            <a:ext cx="3429001" cy="1965375"/>
          </a:xfrm>
        </p:spPr>
        <p:txBody>
          <a:bodyPr vert="horz" lIns="91440" tIns="45720" rIns="91440" bIns="45720" rtlCol="0" anchor="b">
            <a:noAutofit/>
          </a:bodyPr>
          <a:lstStyle/>
          <a:p>
            <a:r>
              <a:rPr lang="en-US" sz="3600"/>
              <a:t>Deep Learning in Medical Image Applications</a:t>
            </a:r>
          </a:p>
        </p:txBody>
      </p:sp>
      <p:sp>
        <p:nvSpPr>
          <p:cNvPr id="8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FE2F21-57D0-9EAF-8F0E-25F0D885175F}"/>
              </a:ext>
            </a:extLst>
          </p:cNvPr>
          <p:cNvSpPr>
            <a:spLocks noGrp="1"/>
          </p:cNvSpPr>
          <p:nvPr>
            <p:ph idx="1"/>
          </p:nvPr>
        </p:nvSpPr>
        <p:spPr>
          <a:xfrm>
            <a:off x="630936" y="2807208"/>
            <a:ext cx="3429000" cy="3410712"/>
          </a:xfrm>
        </p:spPr>
        <p:txBody>
          <a:bodyPr anchor="t">
            <a:normAutofit/>
          </a:bodyPr>
          <a:lstStyle/>
          <a:p>
            <a:pPr marL="457200" indent="-457200">
              <a:buAutoNum type="arabicPeriod"/>
            </a:pPr>
            <a:r>
              <a:rPr lang="en-US" sz="1500" b="1">
                <a:solidFill>
                  <a:srgbClr val="C00000"/>
                </a:solidFill>
              </a:rPr>
              <a:t>Medical Image Classification</a:t>
            </a:r>
            <a:r>
              <a:rPr lang="en-US" sz="1500">
                <a:solidFill>
                  <a:srgbClr val="C00000"/>
                </a:solidFill>
              </a:rPr>
              <a:t>: </a:t>
            </a:r>
          </a:p>
          <a:p>
            <a:pPr lvl="1"/>
            <a:r>
              <a:rPr lang="en-US" sz="1500"/>
              <a:t>Classifying brain MRI images for presence of tumors.</a:t>
            </a:r>
          </a:p>
          <a:p>
            <a:pPr marL="457200" indent="-457200">
              <a:buAutoNum type="arabicPeriod"/>
            </a:pPr>
            <a:r>
              <a:rPr lang="en-US" sz="1500" b="1"/>
              <a:t>Medical Image Segmentation</a:t>
            </a:r>
            <a:r>
              <a:rPr lang="en-US" sz="1500"/>
              <a:t>: </a:t>
            </a:r>
          </a:p>
          <a:p>
            <a:pPr lvl="1"/>
            <a:r>
              <a:rPr lang="en-US" sz="1500"/>
              <a:t>Segmenting brain MRI scans, for different sections (e.g., amygdala, hippocampus, thalamus).</a:t>
            </a:r>
            <a:endParaRPr lang="en-US" sz="1100"/>
          </a:p>
          <a:p>
            <a:pPr marL="457200" indent="-457200">
              <a:buAutoNum type="arabicPeriod" startAt="3"/>
            </a:pPr>
            <a:r>
              <a:rPr lang="en-US" sz="1500" b="1"/>
              <a:t>Medical Image Object Detection:</a:t>
            </a:r>
          </a:p>
          <a:p>
            <a:pPr lvl="1"/>
            <a:r>
              <a:rPr lang="en-US" sz="1500">
                <a:latin typeface="Aptos"/>
              </a:rPr>
              <a:t>In X-Ray images, object detection can work to detect wrist fractures.  </a:t>
            </a:r>
            <a:r>
              <a:rPr lang="en-US" sz="1500"/>
              <a:t>	 </a:t>
            </a:r>
          </a:p>
          <a:p>
            <a:endParaRPr lang="en-US" sz="1500"/>
          </a:p>
        </p:txBody>
      </p:sp>
      <p:pic>
        <p:nvPicPr>
          <p:cNvPr id="36" name="Picture 35" descr="A close-up of a brain scan&#10;&#10;AI-generated content may be incorrect.">
            <a:extLst>
              <a:ext uri="{FF2B5EF4-FFF2-40B4-BE49-F238E27FC236}">
                <a16:creationId xmlns:a16="http://schemas.microsoft.com/office/drawing/2014/main" id="{3484731B-6D0C-777E-22C5-7EBA6B4AA248}"/>
              </a:ext>
            </a:extLst>
          </p:cNvPr>
          <p:cNvPicPr>
            <a:picLocks noChangeAspect="1"/>
          </p:cNvPicPr>
          <p:nvPr/>
        </p:nvPicPr>
        <p:blipFill>
          <a:blip r:embed="rId2"/>
          <a:stretch>
            <a:fillRect/>
          </a:stretch>
        </p:blipFill>
        <p:spPr>
          <a:xfrm>
            <a:off x="4993676" y="1810511"/>
            <a:ext cx="6564339" cy="3413456"/>
          </a:xfrm>
          <a:prstGeom prst="rect">
            <a:avLst/>
          </a:prstGeom>
        </p:spPr>
      </p:pic>
      <p:sp>
        <p:nvSpPr>
          <p:cNvPr id="29" name="Slide Number Placeholder 28">
            <a:extLst>
              <a:ext uri="{FF2B5EF4-FFF2-40B4-BE49-F238E27FC236}">
                <a16:creationId xmlns:a16="http://schemas.microsoft.com/office/drawing/2014/main" id="{E2E131F8-776B-3EC8-5080-DB56AA21718E}"/>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5</a:t>
            </a:fld>
            <a:endParaRPr lang="en-US"/>
          </a:p>
        </p:txBody>
      </p:sp>
      <p:sp>
        <p:nvSpPr>
          <p:cNvPr id="38" name="TextBox 37">
            <a:extLst>
              <a:ext uri="{FF2B5EF4-FFF2-40B4-BE49-F238E27FC236}">
                <a16:creationId xmlns:a16="http://schemas.microsoft.com/office/drawing/2014/main" id="{5EFA69E4-2431-BA90-A1BB-AA7AA45E71BC}"/>
              </a:ext>
            </a:extLst>
          </p:cNvPr>
          <p:cNvSpPr txBox="1"/>
          <p:nvPr/>
        </p:nvSpPr>
        <p:spPr>
          <a:xfrm>
            <a:off x="5084064" y="5376672"/>
            <a:ext cx="6473951" cy="461665"/>
          </a:xfrm>
          <a:prstGeom prst="rect">
            <a:avLst/>
          </a:prstGeom>
          <a:noFill/>
        </p:spPr>
        <p:txBody>
          <a:bodyPr wrap="square" rtlCol="0">
            <a:spAutoFit/>
          </a:bodyPr>
          <a:lstStyle/>
          <a:p>
            <a:r>
              <a:rPr lang="en-CA" sz="1200"/>
              <a:t>Rath, S. R. (2022, January 24). </a:t>
            </a:r>
            <a:r>
              <a:rPr lang="en-CA" sz="1200" i="1"/>
              <a:t>Brain MRI Classification using </a:t>
            </a:r>
            <a:r>
              <a:rPr lang="en-CA" sz="1200" i="1" err="1"/>
              <a:t>PyTorch</a:t>
            </a:r>
            <a:r>
              <a:rPr lang="en-CA" sz="1200" i="1"/>
              <a:t> EfficientNetB0</a:t>
            </a:r>
            <a:r>
              <a:rPr lang="en-CA" sz="1200"/>
              <a:t>. </a:t>
            </a:r>
            <a:r>
              <a:rPr lang="en-CA" sz="1200" err="1"/>
              <a:t>DebuggerCafe</a:t>
            </a:r>
            <a:r>
              <a:rPr lang="en-CA" sz="1200"/>
              <a:t>. </a:t>
            </a:r>
            <a:endParaRPr lang="en-US" sz="1200"/>
          </a:p>
        </p:txBody>
      </p:sp>
    </p:spTree>
    <p:extLst>
      <p:ext uri="{BB962C8B-B14F-4D97-AF65-F5344CB8AC3E}">
        <p14:creationId xmlns:p14="http://schemas.microsoft.com/office/powerpoint/2010/main" val="164835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8A20A3-4635-8010-50A4-9F01E678C235}"/>
            </a:ext>
          </a:extLst>
        </p:cNvPr>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08F2A-F047-AB09-71F4-880E5A96A463}"/>
              </a:ext>
            </a:extLst>
          </p:cNvPr>
          <p:cNvSpPr>
            <a:spLocks noGrp="1"/>
          </p:cNvSpPr>
          <p:nvPr>
            <p:ph type="title"/>
          </p:nvPr>
        </p:nvSpPr>
        <p:spPr>
          <a:xfrm>
            <a:off x="630936" y="331642"/>
            <a:ext cx="3829242" cy="2026950"/>
          </a:xfrm>
        </p:spPr>
        <p:txBody>
          <a:bodyPr anchor="b">
            <a:normAutofit/>
          </a:bodyPr>
          <a:lstStyle/>
          <a:p>
            <a:r>
              <a:rPr lang="en-US" sz="3600"/>
              <a:t>Deep Learning in Medical Image Applications</a:t>
            </a:r>
          </a:p>
        </p:txBody>
      </p:sp>
      <p:sp>
        <p:nvSpPr>
          <p:cNvPr id="7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7B8CF9-D752-4468-7DF7-37EA5D7424AF}"/>
              </a:ext>
            </a:extLst>
          </p:cNvPr>
          <p:cNvSpPr>
            <a:spLocks noGrp="1"/>
          </p:cNvSpPr>
          <p:nvPr>
            <p:ph idx="1"/>
          </p:nvPr>
        </p:nvSpPr>
        <p:spPr>
          <a:xfrm>
            <a:off x="630936" y="2807208"/>
            <a:ext cx="3429000" cy="3410712"/>
          </a:xfrm>
        </p:spPr>
        <p:txBody>
          <a:bodyPr anchor="t">
            <a:normAutofit/>
          </a:bodyPr>
          <a:lstStyle/>
          <a:p>
            <a:pPr marL="457200" indent="-457200">
              <a:buAutoNum type="arabicPeriod"/>
            </a:pPr>
            <a:r>
              <a:rPr lang="en-US" sz="1500" b="1"/>
              <a:t>Medical Image Classification</a:t>
            </a:r>
            <a:r>
              <a:rPr lang="en-US" sz="1500"/>
              <a:t>: </a:t>
            </a:r>
          </a:p>
          <a:p>
            <a:pPr lvl="1"/>
            <a:r>
              <a:rPr lang="en-US" sz="1500"/>
              <a:t>Classifying  brain MRI images for presence of tumors.</a:t>
            </a:r>
          </a:p>
          <a:p>
            <a:pPr marL="457200" indent="-457200">
              <a:buAutoNum type="arabicPeriod"/>
            </a:pPr>
            <a:r>
              <a:rPr lang="en-US" sz="1500" b="1">
                <a:solidFill>
                  <a:srgbClr val="C00000"/>
                </a:solidFill>
              </a:rPr>
              <a:t>Medical Image Segmentation</a:t>
            </a:r>
            <a:r>
              <a:rPr lang="en-US" sz="1500"/>
              <a:t>: </a:t>
            </a:r>
          </a:p>
          <a:p>
            <a:pPr lvl="1"/>
            <a:r>
              <a:rPr lang="en-US" sz="1500"/>
              <a:t>Segmenting brain MRI scans, for different sections (e.g., amygdala, hippocampus, thalamus).</a:t>
            </a:r>
            <a:endParaRPr lang="en-US" sz="1500" b="0" i="0" u="none" strike="noStrike">
              <a:effectLst/>
              <a:latin typeface="Aptos" panose="020B0004020202020204" pitchFamily="34" charset="0"/>
            </a:endParaRPr>
          </a:p>
          <a:p>
            <a:pPr marL="457200" indent="-457200">
              <a:buAutoNum type="arabicPeriod" startAt="3"/>
            </a:pPr>
            <a:r>
              <a:rPr lang="en-US" sz="1500" b="1"/>
              <a:t>Medical Image Object Detection:</a:t>
            </a:r>
          </a:p>
          <a:p>
            <a:pPr lvl="1"/>
            <a:r>
              <a:rPr lang="en-US" sz="1500" b="0" i="0" u="none" strike="noStrike">
                <a:effectLst/>
                <a:latin typeface="Aptos"/>
              </a:rPr>
              <a:t>In X-Ray images, object detection can work to detect wrist fractures. </a:t>
            </a:r>
            <a:endParaRPr lang="en-US" sz="1500">
              <a:latin typeface="Aptos"/>
            </a:endParaRPr>
          </a:p>
        </p:txBody>
      </p:sp>
      <p:sp>
        <p:nvSpPr>
          <p:cNvPr id="8" name="Slide Number Placeholder 7">
            <a:extLst>
              <a:ext uri="{FF2B5EF4-FFF2-40B4-BE49-F238E27FC236}">
                <a16:creationId xmlns:a16="http://schemas.microsoft.com/office/drawing/2014/main" id="{F5EAEA25-B291-F9FB-0209-3C74B57933D2}"/>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6</a:t>
            </a:fld>
            <a:endParaRPr lang="en-US"/>
          </a:p>
        </p:txBody>
      </p:sp>
      <p:sp>
        <p:nvSpPr>
          <p:cNvPr id="13" name="TextBox 12">
            <a:extLst>
              <a:ext uri="{FF2B5EF4-FFF2-40B4-BE49-F238E27FC236}">
                <a16:creationId xmlns:a16="http://schemas.microsoft.com/office/drawing/2014/main" id="{68CD50C3-D063-BC8E-7065-B970A775A14A}"/>
              </a:ext>
            </a:extLst>
          </p:cNvPr>
          <p:cNvSpPr txBox="1"/>
          <p:nvPr/>
        </p:nvSpPr>
        <p:spPr>
          <a:xfrm>
            <a:off x="5759983" y="4510160"/>
            <a:ext cx="5596128" cy="461665"/>
          </a:xfrm>
          <a:prstGeom prst="rect">
            <a:avLst/>
          </a:prstGeom>
          <a:noFill/>
        </p:spPr>
        <p:txBody>
          <a:bodyPr wrap="square" rtlCol="0">
            <a:spAutoFit/>
          </a:bodyPr>
          <a:lstStyle/>
          <a:p>
            <a:r>
              <a:rPr lang="en-CA" sz="1200" err="1"/>
              <a:t>Milletari</a:t>
            </a:r>
            <a:r>
              <a:rPr lang="en-CA" sz="1200"/>
              <a:t>, Fausto, et al. "Hough-CNN: Deep Learning for Segmentation of Deep Brain Regions in MRI and Ultrasound." </a:t>
            </a:r>
            <a:r>
              <a:rPr lang="en-CA" sz="1200" i="1" err="1"/>
              <a:t>arXiv</a:t>
            </a:r>
            <a:r>
              <a:rPr lang="en-CA" sz="1200" i="1"/>
              <a:t> preprint arXiv:1601.07014</a:t>
            </a:r>
            <a:r>
              <a:rPr lang="en-CA" sz="1200"/>
              <a:t> (2016)</a:t>
            </a:r>
            <a:endParaRPr lang="en-US" sz="1200"/>
          </a:p>
        </p:txBody>
      </p:sp>
      <p:pic>
        <p:nvPicPr>
          <p:cNvPr id="4" name="Picture 3" descr="A close-up of a brain scan&#10;&#10;AI-generated content may be incorrect.">
            <a:extLst>
              <a:ext uri="{FF2B5EF4-FFF2-40B4-BE49-F238E27FC236}">
                <a16:creationId xmlns:a16="http://schemas.microsoft.com/office/drawing/2014/main" id="{0ADAE86E-7A33-E6A3-1930-66249B4C2CB5}"/>
              </a:ext>
            </a:extLst>
          </p:cNvPr>
          <p:cNvPicPr>
            <a:picLocks noChangeAspect="1"/>
          </p:cNvPicPr>
          <p:nvPr/>
        </p:nvPicPr>
        <p:blipFill>
          <a:blip r:embed="rId2"/>
          <a:stretch>
            <a:fillRect/>
          </a:stretch>
        </p:blipFill>
        <p:spPr>
          <a:xfrm>
            <a:off x="5763438" y="1872157"/>
            <a:ext cx="6297469" cy="2534795"/>
          </a:xfrm>
          <a:prstGeom prst="rect">
            <a:avLst/>
          </a:prstGeom>
        </p:spPr>
      </p:pic>
    </p:spTree>
    <p:extLst>
      <p:ext uri="{BB962C8B-B14F-4D97-AF65-F5344CB8AC3E}">
        <p14:creationId xmlns:p14="http://schemas.microsoft.com/office/powerpoint/2010/main" val="401343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F785D-4A5C-AB4A-5C64-68F2F0829EC0}"/>
            </a:ext>
          </a:extLst>
        </p:cNvPr>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D8311-8045-B324-C13F-4E97F0C9ED09}"/>
              </a:ext>
            </a:extLst>
          </p:cNvPr>
          <p:cNvSpPr>
            <a:spLocks noGrp="1"/>
          </p:cNvSpPr>
          <p:nvPr>
            <p:ph type="title"/>
          </p:nvPr>
        </p:nvSpPr>
        <p:spPr>
          <a:xfrm>
            <a:off x="292270" y="316808"/>
            <a:ext cx="5157554" cy="1804600"/>
          </a:xfrm>
        </p:spPr>
        <p:txBody>
          <a:bodyPr anchor="b">
            <a:normAutofit/>
          </a:bodyPr>
          <a:lstStyle/>
          <a:p>
            <a:r>
              <a:rPr lang="en-US" sz="3600"/>
              <a:t>Deep Learning in Medical Image Applications</a:t>
            </a:r>
            <a:endParaRPr lang="en-US"/>
          </a:p>
        </p:txBody>
      </p:sp>
      <p:sp>
        <p:nvSpPr>
          <p:cNvPr id="7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D1A24F-8376-2DE8-2E23-0F49E5A08139}"/>
              </a:ext>
            </a:extLst>
          </p:cNvPr>
          <p:cNvSpPr>
            <a:spLocks noGrp="1"/>
          </p:cNvSpPr>
          <p:nvPr>
            <p:ph idx="1"/>
          </p:nvPr>
        </p:nvSpPr>
        <p:spPr>
          <a:xfrm>
            <a:off x="638632" y="2660904"/>
            <a:ext cx="3964526" cy="3878842"/>
          </a:xfrm>
        </p:spPr>
        <p:txBody>
          <a:bodyPr anchor="t">
            <a:normAutofit/>
          </a:bodyPr>
          <a:lstStyle/>
          <a:p>
            <a:pPr marL="457200" indent="-457200">
              <a:buAutoNum type="arabicPeriod"/>
            </a:pPr>
            <a:r>
              <a:rPr lang="en-US" sz="1500" b="1"/>
              <a:t>Medical Image Classification</a:t>
            </a:r>
            <a:r>
              <a:rPr lang="en-US" sz="1500"/>
              <a:t>: </a:t>
            </a:r>
          </a:p>
          <a:p>
            <a:pPr lvl="1"/>
            <a:r>
              <a:rPr lang="en-US" sz="1500"/>
              <a:t>Classifying  brain MRI images for presence of tumors.</a:t>
            </a:r>
          </a:p>
          <a:p>
            <a:pPr marL="457200" indent="-457200">
              <a:buAutoNum type="arabicPeriod"/>
            </a:pPr>
            <a:r>
              <a:rPr lang="en-US" sz="1500" b="1"/>
              <a:t>Medical Image Segmentation</a:t>
            </a:r>
            <a:r>
              <a:rPr lang="en-US" sz="1500"/>
              <a:t>: </a:t>
            </a:r>
          </a:p>
          <a:p>
            <a:pPr lvl="1"/>
            <a:r>
              <a:rPr lang="en-US" sz="1500"/>
              <a:t>Segmenting brain MRI scans, for different sections (e.g., amygdala, hippocampus, thalamus).</a:t>
            </a:r>
          </a:p>
          <a:p>
            <a:pPr marL="457200" indent="-457200">
              <a:buAutoNum type="arabicPeriod"/>
            </a:pPr>
            <a:r>
              <a:rPr lang="en-US" sz="1500" b="1">
                <a:solidFill>
                  <a:srgbClr val="C00000"/>
                </a:solidFill>
              </a:rPr>
              <a:t>Medical Image Object Detection:</a:t>
            </a:r>
            <a:endParaRPr lang="en-US" sz="1500">
              <a:solidFill>
                <a:srgbClr val="C00000"/>
              </a:solidFill>
            </a:endParaRPr>
          </a:p>
          <a:p>
            <a:pPr lvl="1"/>
            <a:r>
              <a:rPr lang="en-US" sz="1500"/>
              <a:t>In X-Ray images, object detection can work to detect wrist fractures.   </a:t>
            </a:r>
            <a:endParaRPr lang="en-US"/>
          </a:p>
          <a:p>
            <a:pPr marL="457200" lvl="1" indent="0">
              <a:buNone/>
            </a:pPr>
            <a:r>
              <a:rPr lang="en-US" sz="1500"/>
              <a:t>	</a:t>
            </a:r>
          </a:p>
          <a:p>
            <a:pPr marL="457200" lvl="1" indent="0">
              <a:buNone/>
            </a:pPr>
            <a:r>
              <a:rPr lang="en-US" sz="1500"/>
              <a:t>	</a:t>
            </a:r>
          </a:p>
        </p:txBody>
      </p:sp>
      <p:pic>
        <p:nvPicPr>
          <p:cNvPr id="14" name="Picture 13" descr="A x-ray of a hand&#10;&#10;AI-generated content may be incorrect.">
            <a:extLst>
              <a:ext uri="{FF2B5EF4-FFF2-40B4-BE49-F238E27FC236}">
                <a16:creationId xmlns:a16="http://schemas.microsoft.com/office/drawing/2014/main" id="{AF54FD41-324A-40D2-2062-9118387130C7}"/>
              </a:ext>
            </a:extLst>
          </p:cNvPr>
          <p:cNvPicPr>
            <a:picLocks noChangeAspect="1"/>
          </p:cNvPicPr>
          <p:nvPr/>
        </p:nvPicPr>
        <p:blipFill>
          <a:blip r:embed="rId2"/>
          <a:stretch>
            <a:fillRect/>
          </a:stretch>
        </p:blipFill>
        <p:spPr>
          <a:xfrm>
            <a:off x="6099366" y="640080"/>
            <a:ext cx="5457736" cy="5022410"/>
          </a:xfrm>
          <a:prstGeom prst="rect">
            <a:avLst/>
          </a:prstGeom>
        </p:spPr>
      </p:pic>
      <p:sp>
        <p:nvSpPr>
          <p:cNvPr id="12" name="Slide Number Placeholder 11">
            <a:extLst>
              <a:ext uri="{FF2B5EF4-FFF2-40B4-BE49-F238E27FC236}">
                <a16:creationId xmlns:a16="http://schemas.microsoft.com/office/drawing/2014/main" id="{28DD6B0C-CADB-4F59-E3F7-E32126ACE53B}"/>
              </a:ext>
            </a:extLst>
          </p:cNvPr>
          <p:cNvSpPr>
            <a:spLocks noGrp="1"/>
          </p:cNvSpPr>
          <p:nvPr>
            <p:ph type="sldNum" sz="quarter" idx="12"/>
          </p:nvPr>
        </p:nvSpPr>
        <p:spPr>
          <a:xfrm>
            <a:off x="8610600" y="6356350"/>
            <a:ext cx="2743200" cy="365125"/>
          </a:xfrm>
        </p:spPr>
        <p:txBody>
          <a:bodyPr>
            <a:normAutofit/>
          </a:bodyPr>
          <a:lstStyle/>
          <a:p>
            <a:pPr>
              <a:spcAft>
                <a:spcPts val="600"/>
              </a:spcAft>
            </a:pPr>
            <a:fld id="{064BF4C3-63E4-3245-90A0-0511F51DC25F}" type="slidenum">
              <a:rPr lang="en-US" smtClean="0"/>
              <a:pPr>
                <a:spcAft>
                  <a:spcPts val="600"/>
                </a:spcAft>
              </a:pPr>
              <a:t>7</a:t>
            </a:fld>
            <a:endParaRPr lang="en-US"/>
          </a:p>
        </p:txBody>
      </p:sp>
      <p:sp>
        <p:nvSpPr>
          <p:cNvPr id="15" name="TextBox 14">
            <a:extLst>
              <a:ext uri="{FF2B5EF4-FFF2-40B4-BE49-F238E27FC236}">
                <a16:creationId xmlns:a16="http://schemas.microsoft.com/office/drawing/2014/main" id="{58AF5821-2CEA-69B1-63E8-A5D13DF9EFEB}"/>
              </a:ext>
            </a:extLst>
          </p:cNvPr>
          <p:cNvSpPr txBox="1"/>
          <p:nvPr/>
        </p:nvSpPr>
        <p:spPr>
          <a:xfrm>
            <a:off x="6298430" y="5710937"/>
            <a:ext cx="4623816" cy="646331"/>
          </a:xfrm>
          <a:prstGeom prst="rect">
            <a:avLst/>
          </a:prstGeom>
          <a:noFill/>
        </p:spPr>
        <p:txBody>
          <a:bodyPr wrap="square" rtlCol="0">
            <a:spAutoFit/>
          </a:bodyPr>
          <a:lstStyle/>
          <a:p>
            <a:r>
              <a:rPr lang="en-CA" sz="1200" err="1"/>
              <a:t>Hardalaç</a:t>
            </a:r>
            <a:r>
              <a:rPr lang="en-CA" sz="1200"/>
              <a:t>, F., et al. </a:t>
            </a:r>
            <a:r>
              <a:rPr lang="en-CA" sz="1200" i="1"/>
              <a:t>Fracture Detection in Wrist X-ray Images Using Deep Learning-Based Object Detection Models</a:t>
            </a:r>
            <a:r>
              <a:rPr lang="en-CA" sz="1200"/>
              <a:t>. </a:t>
            </a:r>
            <a:r>
              <a:rPr lang="en-CA" sz="1200" i="1"/>
              <a:t>Sensors</a:t>
            </a:r>
            <a:r>
              <a:rPr lang="en-CA" sz="1200"/>
              <a:t>, vol. 22, no. 3, 2022, p. 1285. </a:t>
            </a:r>
            <a:r>
              <a:rPr lang="en-CA" sz="1200">
                <a:hlinkClick r:id="rId3"/>
              </a:rPr>
              <a:t>https://doi.org/10.3390/s22031285</a:t>
            </a:r>
            <a:r>
              <a:rPr lang="en-CA" sz="1200"/>
              <a:t>.</a:t>
            </a:r>
            <a:endParaRPr lang="en-US" sz="1200"/>
          </a:p>
        </p:txBody>
      </p:sp>
    </p:spTree>
    <p:extLst>
      <p:ext uri="{BB962C8B-B14F-4D97-AF65-F5344CB8AC3E}">
        <p14:creationId xmlns:p14="http://schemas.microsoft.com/office/powerpoint/2010/main" val="214418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05A1-CB72-98E1-9F7E-FD34D5731767}"/>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3" name="Content Placeholder 2">
            <a:extLst>
              <a:ext uri="{FF2B5EF4-FFF2-40B4-BE49-F238E27FC236}">
                <a16:creationId xmlns:a16="http://schemas.microsoft.com/office/drawing/2014/main" id="{0EB54FDF-5DFD-B925-07E5-1DD8B3A33D85}"/>
              </a:ext>
            </a:extLst>
          </p:cNvPr>
          <p:cNvSpPr>
            <a:spLocks noGrp="1"/>
          </p:cNvSpPr>
          <p:nvPr>
            <p:ph idx="1"/>
          </p:nvPr>
        </p:nvSpPr>
        <p:spPr>
          <a:xfrm>
            <a:off x="5486285" y="1220548"/>
            <a:ext cx="6584867" cy="4369233"/>
          </a:xfrm>
        </p:spPr>
        <p:txBody>
          <a:bodyPr anchor="ctr">
            <a:normAutofit/>
          </a:bodyPr>
          <a:lstStyle/>
          <a:p>
            <a:pPr marL="457200" lvl="1" indent="0">
              <a:buNone/>
            </a:pPr>
            <a:r>
              <a:rPr lang="en-US" sz="1700"/>
              <a:t>1. </a:t>
            </a:r>
            <a:r>
              <a:rPr lang="en-US" sz="1700" b="1"/>
              <a:t>Input layer</a:t>
            </a:r>
            <a:r>
              <a:rPr lang="en-US" sz="1700"/>
              <a:t>: Input token such as a portion of an image </a:t>
            </a:r>
          </a:p>
          <a:p>
            <a:pPr marL="457200" lvl="1" indent="0">
              <a:buNone/>
            </a:pPr>
            <a:r>
              <a:rPr lang="en-US" sz="1700"/>
              <a:t>2. </a:t>
            </a:r>
            <a:r>
              <a:rPr lang="en-US" sz="1700" b="1"/>
              <a:t>Convolutional layer</a:t>
            </a:r>
            <a:r>
              <a:rPr lang="en-US" sz="1700"/>
              <a:t>: Applies filters/kernels that slide over the image to extract features such as edges and textures. </a:t>
            </a:r>
          </a:p>
          <a:p>
            <a:pPr marL="457200" lvl="1" indent="0">
              <a:buNone/>
            </a:pPr>
            <a:r>
              <a:rPr lang="en-US" sz="1700"/>
              <a:t>3. </a:t>
            </a:r>
            <a:r>
              <a:rPr lang="en-US" sz="1700" b="1"/>
              <a:t>Activation Function (ex: </a:t>
            </a:r>
            <a:r>
              <a:rPr lang="en-US" sz="1700" b="1" err="1"/>
              <a:t>ReLU</a:t>
            </a:r>
            <a:r>
              <a:rPr lang="en-US" sz="1700" b="1"/>
              <a:t>)</a:t>
            </a:r>
            <a:r>
              <a:rPr lang="en-US" sz="1700"/>
              <a:t>: Adds non-linearity to the model so it can learn complex patterns</a:t>
            </a:r>
          </a:p>
          <a:p>
            <a:pPr marL="457200" lvl="1" indent="0">
              <a:buNone/>
            </a:pPr>
            <a:r>
              <a:rPr lang="en-US" sz="1700"/>
              <a:t>4. </a:t>
            </a:r>
            <a:r>
              <a:rPr lang="en-US" sz="1700" b="1"/>
              <a:t>Pooling Layer</a:t>
            </a:r>
            <a:r>
              <a:rPr lang="en-US" sz="1700"/>
              <a:t>: Reduces spatial dimension of the image, by retaining the maximum figure/number from the matrix: Max Pooling. </a:t>
            </a:r>
          </a:p>
          <a:p>
            <a:pPr marL="457200" lvl="1" indent="0">
              <a:buNone/>
            </a:pPr>
            <a:r>
              <a:rPr lang="en-US" sz="1700"/>
              <a:t>5. </a:t>
            </a:r>
            <a:r>
              <a:rPr lang="en-US" sz="1700" b="1"/>
              <a:t>Fully Connected Layer</a:t>
            </a:r>
            <a:r>
              <a:rPr lang="en-US" sz="1700"/>
              <a:t>: </a:t>
            </a:r>
            <a:r>
              <a:rPr lang="en-US" sz="1700">
                <a:ea typeface="+mn-lt"/>
                <a:cs typeface="+mn-lt"/>
              </a:rPr>
              <a:t>Takes the flattened output of the pooled feature maps and connects every node to neurons in the next layer. </a:t>
            </a:r>
            <a:endParaRPr lang="en-US" sz="1700"/>
          </a:p>
          <a:p>
            <a:pPr marL="457200" lvl="1" indent="0">
              <a:buNone/>
            </a:pPr>
            <a:r>
              <a:rPr lang="en-US" sz="1700"/>
              <a:t>6. </a:t>
            </a:r>
            <a:r>
              <a:rPr lang="en-US" sz="1700" b="1"/>
              <a:t>Output Layer</a:t>
            </a:r>
            <a:r>
              <a:rPr lang="en-US" sz="1700"/>
              <a:t>: Combines all the learned features to make the final decision and outputs the prediction (e.g., disease vs. No disease).</a:t>
            </a:r>
          </a:p>
          <a:p>
            <a:pPr marL="457200" lvl="1" indent="0">
              <a:buNone/>
            </a:pPr>
            <a:endParaRPr lang="en-US" sz="1700"/>
          </a:p>
          <a:p>
            <a:pPr lvl="1"/>
            <a:r>
              <a:rPr lang="en-US" sz="1700"/>
              <a:t>Demo: </a:t>
            </a:r>
            <a:r>
              <a:rPr lang="en-US" sz="1700">
                <a:hlinkClick r:id="rId2"/>
              </a:rPr>
              <a:t>https://poloclub.github.io/cnn-explainer/</a:t>
            </a:r>
            <a:endParaRPr lang="en-US" sz="1700"/>
          </a:p>
        </p:txBody>
      </p:sp>
      <p:sp>
        <p:nvSpPr>
          <p:cNvPr id="6" name="Slide Number Placeholder 5">
            <a:extLst>
              <a:ext uri="{FF2B5EF4-FFF2-40B4-BE49-F238E27FC236}">
                <a16:creationId xmlns:a16="http://schemas.microsoft.com/office/drawing/2014/main" id="{0F81E332-F8BE-4E5B-779C-82593ADAE847}"/>
              </a:ext>
            </a:extLst>
          </p:cNvPr>
          <p:cNvSpPr>
            <a:spLocks noGrp="1"/>
          </p:cNvSpPr>
          <p:nvPr>
            <p:ph type="sldNum" sz="quarter" idx="12"/>
          </p:nvPr>
        </p:nvSpPr>
        <p:spPr/>
        <p:txBody>
          <a:bodyPr/>
          <a:lstStyle/>
          <a:p>
            <a:fld id="{064BF4C3-63E4-3245-90A0-0511F51DC25F}" type="slidenum">
              <a:rPr lang="en-US" smtClean="0"/>
              <a:t>8</a:t>
            </a:fld>
            <a:endParaRPr lang="en-US"/>
          </a:p>
        </p:txBody>
      </p:sp>
      <p:pic>
        <p:nvPicPr>
          <p:cNvPr id="4" name="Picture 3" descr="A diagram of a layer&#10;&#10;AI-generated content may be incorrect.">
            <a:extLst>
              <a:ext uri="{FF2B5EF4-FFF2-40B4-BE49-F238E27FC236}">
                <a16:creationId xmlns:a16="http://schemas.microsoft.com/office/drawing/2014/main" id="{2B9319C9-6C38-DD13-8F77-91E6DAF7DC77}"/>
              </a:ext>
            </a:extLst>
          </p:cNvPr>
          <p:cNvPicPr>
            <a:picLocks noChangeAspect="1"/>
          </p:cNvPicPr>
          <p:nvPr/>
        </p:nvPicPr>
        <p:blipFill>
          <a:blip r:embed="rId3"/>
          <a:stretch>
            <a:fillRect/>
          </a:stretch>
        </p:blipFill>
        <p:spPr>
          <a:xfrm>
            <a:off x="-1" y="1975861"/>
            <a:ext cx="5295516" cy="3506645"/>
          </a:xfrm>
          <a:prstGeom prst="rect">
            <a:avLst/>
          </a:prstGeom>
        </p:spPr>
      </p:pic>
    </p:spTree>
    <p:extLst>
      <p:ext uri="{BB962C8B-B14F-4D97-AF65-F5344CB8AC3E}">
        <p14:creationId xmlns:p14="http://schemas.microsoft.com/office/powerpoint/2010/main" val="53236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16F60-0E1D-7CCB-250C-11D52B356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CA545-5D71-A310-2D15-349347ABD990}"/>
              </a:ext>
            </a:extLst>
          </p:cNvPr>
          <p:cNvSpPr>
            <a:spLocks noGrp="1"/>
          </p:cNvSpPr>
          <p:nvPr>
            <p:ph type="title"/>
          </p:nvPr>
        </p:nvSpPr>
        <p:spPr>
          <a:xfrm>
            <a:off x="34588" y="-3273"/>
            <a:ext cx="3290887" cy="2452687"/>
          </a:xfrm>
        </p:spPr>
        <p:txBody>
          <a:bodyPr anchor="ctr">
            <a:normAutofit/>
          </a:bodyPr>
          <a:lstStyle/>
          <a:p>
            <a:r>
              <a:rPr lang="en-US" sz="3600"/>
              <a:t>Convolutional Neural Networks</a:t>
            </a:r>
          </a:p>
        </p:txBody>
      </p:sp>
      <p:sp>
        <p:nvSpPr>
          <p:cNvPr id="6" name="Slide Number Placeholder 5">
            <a:extLst>
              <a:ext uri="{FF2B5EF4-FFF2-40B4-BE49-F238E27FC236}">
                <a16:creationId xmlns:a16="http://schemas.microsoft.com/office/drawing/2014/main" id="{53F9A12D-0E2B-E456-AC5C-EA16BD072A8B}"/>
              </a:ext>
            </a:extLst>
          </p:cNvPr>
          <p:cNvSpPr>
            <a:spLocks noGrp="1"/>
          </p:cNvSpPr>
          <p:nvPr>
            <p:ph type="sldNum" sz="quarter" idx="12"/>
          </p:nvPr>
        </p:nvSpPr>
        <p:spPr/>
        <p:txBody>
          <a:bodyPr/>
          <a:lstStyle/>
          <a:p>
            <a:fld id="{064BF4C3-63E4-3245-90A0-0511F51DC25F}" type="slidenum">
              <a:rPr lang="en-US" smtClean="0"/>
              <a:t>9</a:t>
            </a:fld>
            <a:endParaRPr lang="en-US"/>
          </a:p>
        </p:txBody>
      </p:sp>
      <p:sp>
        <p:nvSpPr>
          <p:cNvPr id="10" name="TextBox 9">
            <a:extLst>
              <a:ext uri="{FF2B5EF4-FFF2-40B4-BE49-F238E27FC236}">
                <a16:creationId xmlns:a16="http://schemas.microsoft.com/office/drawing/2014/main" id="{883C2965-14E9-63F6-CC9E-79BB945889FB}"/>
              </a:ext>
            </a:extLst>
          </p:cNvPr>
          <p:cNvSpPr txBox="1"/>
          <p:nvPr/>
        </p:nvSpPr>
        <p:spPr>
          <a:xfrm>
            <a:off x="6092876" y="4338998"/>
            <a:ext cx="307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aphicFrame>
        <p:nvGraphicFramePr>
          <p:cNvPr id="3" name="Table 2">
            <a:extLst>
              <a:ext uri="{FF2B5EF4-FFF2-40B4-BE49-F238E27FC236}">
                <a16:creationId xmlns:a16="http://schemas.microsoft.com/office/drawing/2014/main" id="{EDC642E7-CAD2-F101-286A-2D4D2D2D9508}"/>
              </a:ext>
            </a:extLst>
          </p:cNvPr>
          <p:cNvGraphicFramePr>
            <a:graphicFrameLocks noGrp="1"/>
          </p:cNvGraphicFramePr>
          <p:nvPr/>
        </p:nvGraphicFramePr>
        <p:xfrm>
          <a:off x="225777" y="2688166"/>
          <a:ext cx="3657600" cy="3665284"/>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035860261"/>
                    </a:ext>
                  </a:extLst>
                </a:gridCol>
                <a:gridCol w="914400">
                  <a:extLst>
                    <a:ext uri="{9D8B030D-6E8A-4147-A177-3AD203B41FA5}">
                      <a16:colId xmlns:a16="http://schemas.microsoft.com/office/drawing/2014/main" val="1250036917"/>
                    </a:ext>
                  </a:extLst>
                </a:gridCol>
                <a:gridCol w="914400">
                  <a:extLst>
                    <a:ext uri="{9D8B030D-6E8A-4147-A177-3AD203B41FA5}">
                      <a16:colId xmlns:a16="http://schemas.microsoft.com/office/drawing/2014/main" val="2576631939"/>
                    </a:ext>
                  </a:extLst>
                </a:gridCol>
                <a:gridCol w="914400">
                  <a:extLst>
                    <a:ext uri="{9D8B030D-6E8A-4147-A177-3AD203B41FA5}">
                      <a16:colId xmlns:a16="http://schemas.microsoft.com/office/drawing/2014/main" val="3307228995"/>
                    </a:ext>
                  </a:extLst>
                </a:gridCol>
              </a:tblGrid>
              <a:tr h="922084">
                <a:tc>
                  <a:txBody>
                    <a:bodyPr/>
                    <a:lstStyle/>
                    <a:p>
                      <a:pPr lvl="0" algn="ctr">
                        <a:buNone/>
                      </a:pPr>
                      <a:r>
                        <a:rPr lang="en-US">
                          <a:solidFill>
                            <a:schemeClr val="tx1"/>
                          </a:solidFill>
                        </a:rPr>
                        <a:t>40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60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0">
                          <a:solidFill>
                            <a:schemeClr val="tx1"/>
                          </a:solidFill>
                        </a:rPr>
                        <a:t>11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b="0">
                          <a:solidFill>
                            <a:schemeClr val="tx1"/>
                          </a:solidFill>
                        </a:rPr>
                        <a:t>27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6180800"/>
                  </a:ext>
                </a:extLst>
              </a:tr>
              <a:tr h="914400">
                <a:tc>
                  <a:txBody>
                    <a:bodyPr/>
                    <a:lstStyle/>
                    <a:p>
                      <a:pPr algn="ctr"/>
                      <a:r>
                        <a:rPr lang="en-US" b="1">
                          <a:solidFill>
                            <a:schemeClr val="tx1"/>
                          </a:solidFill>
                        </a:rPr>
                        <a:t>22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b="1">
                          <a:solidFill>
                            <a:schemeClr val="tx1"/>
                          </a:solidFill>
                        </a:rPr>
                        <a:t>18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a:r>
                        <a:rPr lang="en-US">
                          <a:solidFill>
                            <a:schemeClr val="tx1"/>
                          </a:solidFill>
                        </a:rPr>
                        <a:t>13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97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02669923"/>
                  </a:ext>
                </a:extLst>
              </a:tr>
              <a:tr h="914400">
                <a:tc>
                  <a:txBody>
                    <a:bodyPr/>
                    <a:lstStyle/>
                    <a:p>
                      <a:pPr algn="ctr"/>
                      <a:r>
                        <a:rPr lang="en-US">
                          <a:solidFill>
                            <a:schemeClr val="tx1"/>
                          </a:solidFill>
                        </a:rPr>
                        <a:t>83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92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80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4641738"/>
                  </a:ext>
                </a:extLst>
              </a:tr>
              <a:tr h="914400">
                <a:tc>
                  <a:txBody>
                    <a:bodyPr/>
                    <a:lstStyle/>
                    <a:p>
                      <a:pPr algn="ctr"/>
                      <a:r>
                        <a:rPr lang="en-US">
                          <a:solidFill>
                            <a:schemeClr val="tx1"/>
                          </a:solidFill>
                        </a:rPr>
                        <a:t>31</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26</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72</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14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2750782"/>
                  </a:ext>
                </a:extLst>
              </a:tr>
            </a:tbl>
          </a:graphicData>
        </a:graphic>
      </p:graphicFrame>
      <p:sp>
        <p:nvSpPr>
          <p:cNvPr id="7" name="TextBox 6">
            <a:extLst>
              <a:ext uri="{FF2B5EF4-FFF2-40B4-BE49-F238E27FC236}">
                <a16:creationId xmlns:a16="http://schemas.microsoft.com/office/drawing/2014/main" id="{882B9CB2-7E18-0A91-E3DD-351C29A90152}"/>
              </a:ext>
            </a:extLst>
          </p:cNvPr>
          <p:cNvSpPr txBox="1"/>
          <p:nvPr/>
        </p:nvSpPr>
        <p:spPr>
          <a:xfrm>
            <a:off x="4082344" y="4336345"/>
            <a:ext cx="330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graphicFrame>
        <p:nvGraphicFramePr>
          <p:cNvPr id="8" name="Table 7">
            <a:extLst>
              <a:ext uri="{FF2B5EF4-FFF2-40B4-BE49-F238E27FC236}">
                <a16:creationId xmlns:a16="http://schemas.microsoft.com/office/drawing/2014/main" id="{2EE116C7-A332-6EB6-A18A-CF059C1E351F}"/>
              </a:ext>
            </a:extLst>
          </p:cNvPr>
          <p:cNvGraphicFramePr>
            <a:graphicFrameLocks noGrp="1"/>
          </p:cNvGraphicFramePr>
          <p:nvPr/>
        </p:nvGraphicFramePr>
        <p:xfrm>
          <a:off x="7280621" y="2939142"/>
          <a:ext cx="3584841" cy="2371899"/>
        </p:xfrm>
        <a:graphic>
          <a:graphicData uri="http://schemas.openxmlformats.org/drawingml/2006/table">
            <a:tbl>
              <a:tblPr firstRow="1" bandRow="1">
                <a:tableStyleId>{2D5ABB26-0587-4C30-8999-92F81FD0307C}</a:tableStyleId>
              </a:tblPr>
              <a:tblGrid>
                <a:gridCol w="1194947">
                  <a:extLst>
                    <a:ext uri="{9D8B030D-6E8A-4147-A177-3AD203B41FA5}">
                      <a16:colId xmlns:a16="http://schemas.microsoft.com/office/drawing/2014/main" val="766571113"/>
                    </a:ext>
                  </a:extLst>
                </a:gridCol>
                <a:gridCol w="1194947">
                  <a:extLst>
                    <a:ext uri="{9D8B030D-6E8A-4147-A177-3AD203B41FA5}">
                      <a16:colId xmlns:a16="http://schemas.microsoft.com/office/drawing/2014/main" val="3891059516"/>
                    </a:ext>
                  </a:extLst>
                </a:gridCol>
                <a:gridCol w="1194947">
                  <a:extLst>
                    <a:ext uri="{9D8B030D-6E8A-4147-A177-3AD203B41FA5}">
                      <a16:colId xmlns:a16="http://schemas.microsoft.com/office/drawing/2014/main" val="2057328129"/>
                    </a:ext>
                  </a:extLst>
                </a:gridCol>
              </a:tblGrid>
              <a:tr h="790633">
                <a:tc>
                  <a:txBody>
                    <a:bodyPr/>
                    <a:lstStyle/>
                    <a:p>
                      <a:pPr algn="ctr"/>
                      <a:r>
                        <a:rPr lang="en-US" b="1"/>
                        <a:t>-28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02299866"/>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5196601"/>
                  </a:ext>
                </a:extLst>
              </a:tr>
              <a:tr h="790633">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14112424"/>
                  </a:ext>
                </a:extLst>
              </a:tr>
            </a:tbl>
          </a:graphicData>
        </a:graphic>
      </p:graphicFrame>
      <p:graphicFrame>
        <p:nvGraphicFramePr>
          <p:cNvPr id="13" name="Table 12">
            <a:extLst>
              <a:ext uri="{FF2B5EF4-FFF2-40B4-BE49-F238E27FC236}">
                <a16:creationId xmlns:a16="http://schemas.microsoft.com/office/drawing/2014/main" id="{EE06762E-10A6-009E-A6D2-86C3048C40A2}"/>
              </a:ext>
            </a:extLst>
          </p:cNvPr>
          <p:cNvGraphicFramePr>
            <a:graphicFrameLocks noGrp="1"/>
          </p:cNvGraphicFramePr>
          <p:nvPr/>
        </p:nvGraphicFramePr>
        <p:xfrm>
          <a:off x="4411915" y="3739563"/>
          <a:ext cx="1275609" cy="1359923"/>
        </p:xfrm>
        <a:graphic>
          <a:graphicData uri="http://schemas.openxmlformats.org/drawingml/2006/table">
            <a:tbl>
              <a:tblPr bandRow="1">
                <a:tableStyleId>{5C22544A-7EE6-4342-B048-85BDC9FD1C3A}</a:tableStyleId>
              </a:tblPr>
              <a:tblGrid>
                <a:gridCol w="649575">
                  <a:extLst>
                    <a:ext uri="{9D8B030D-6E8A-4147-A177-3AD203B41FA5}">
                      <a16:colId xmlns:a16="http://schemas.microsoft.com/office/drawing/2014/main" val="2381736852"/>
                    </a:ext>
                  </a:extLst>
                </a:gridCol>
                <a:gridCol w="626034">
                  <a:extLst>
                    <a:ext uri="{9D8B030D-6E8A-4147-A177-3AD203B41FA5}">
                      <a16:colId xmlns:a16="http://schemas.microsoft.com/office/drawing/2014/main" val="3297625018"/>
                    </a:ext>
                  </a:extLst>
                </a:gridCol>
              </a:tblGrid>
              <a:tr h="640336">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-1</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3707358"/>
                  </a:ext>
                </a:extLst>
              </a:tr>
              <a:tr h="719587">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auto">
                        <a:lnSpc>
                          <a:spcPts val="1575"/>
                        </a:lnSpc>
                        <a:buNone/>
                      </a:pPr>
                      <a:r>
                        <a:rPr lang="en-US" sz="1800" b="0" i="0">
                          <a:solidFill>
                            <a:srgbClr val="000000"/>
                          </a:solidFill>
                          <a:effectLst/>
                          <a:latin typeface="Aptos"/>
                        </a:rPr>
                        <a:t>2</a:t>
                      </a:r>
                      <a:endParaRPr lang="en-US" sz="1800" b="0" i="0">
                        <a:solidFill>
                          <a:srgbClr val="000000"/>
                        </a:solidFill>
                        <a:effectLst/>
                        <a:latin typeface="Aptos" panose="020B0004020202020204" pitchFamily="34" charset="0"/>
                      </a:endParaRPr>
                    </a:p>
                  </a:txBody>
                  <a:tcPr marL="68009" marR="68009" marT="34004" marB="34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293093"/>
                  </a:ext>
                </a:extLst>
              </a:tr>
            </a:tbl>
          </a:graphicData>
        </a:graphic>
      </p:graphicFrame>
      <p:sp>
        <p:nvSpPr>
          <p:cNvPr id="14" name="TextBox 13">
            <a:extLst>
              <a:ext uri="{FF2B5EF4-FFF2-40B4-BE49-F238E27FC236}">
                <a16:creationId xmlns:a16="http://schemas.microsoft.com/office/drawing/2014/main" id="{EDA1F6A8-F7F9-3F43-9D92-6F20BDFA612E}"/>
              </a:ext>
            </a:extLst>
          </p:cNvPr>
          <p:cNvSpPr txBox="1"/>
          <p:nvPr/>
        </p:nvSpPr>
        <p:spPr>
          <a:xfrm>
            <a:off x="525075" y="2100302"/>
            <a:ext cx="3176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Input Image</a:t>
            </a:r>
          </a:p>
        </p:txBody>
      </p:sp>
      <p:sp>
        <p:nvSpPr>
          <p:cNvPr id="15" name="TextBox 14">
            <a:extLst>
              <a:ext uri="{FF2B5EF4-FFF2-40B4-BE49-F238E27FC236}">
                <a16:creationId xmlns:a16="http://schemas.microsoft.com/office/drawing/2014/main" id="{A6B7290C-503F-B381-4652-072A53430144}"/>
              </a:ext>
            </a:extLst>
          </p:cNvPr>
          <p:cNvSpPr txBox="1"/>
          <p:nvPr/>
        </p:nvSpPr>
        <p:spPr>
          <a:xfrm>
            <a:off x="4072537" y="3246504"/>
            <a:ext cx="226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2x2 Kernel Matrix</a:t>
            </a:r>
          </a:p>
        </p:txBody>
      </p:sp>
      <p:sp>
        <p:nvSpPr>
          <p:cNvPr id="16" name="TextBox 15">
            <a:extLst>
              <a:ext uri="{FF2B5EF4-FFF2-40B4-BE49-F238E27FC236}">
                <a16:creationId xmlns:a16="http://schemas.microsoft.com/office/drawing/2014/main" id="{488017D3-171E-37AB-F779-D589C3E55CD0}"/>
              </a:ext>
            </a:extLst>
          </p:cNvPr>
          <p:cNvSpPr txBox="1"/>
          <p:nvPr/>
        </p:nvSpPr>
        <p:spPr>
          <a:xfrm>
            <a:off x="7491932" y="2279596"/>
            <a:ext cx="3124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 Map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1C3FA54-90B4-49DC-7934-E3F100F8F9FE}"/>
                  </a:ext>
                </a:extLst>
              </p:cNvPr>
              <p:cNvSpPr txBox="1"/>
              <p:nvPr/>
            </p:nvSpPr>
            <p:spPr>
              <a:xfrm>
                <a:off x="4247444" y="5696268"/>
                <a:ext cx="50678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40</m:t>
                          </m:r>
                          <m:r>
                            <a:rPr lang="en-US" i="0">
                              <a:solidFill>
                                <a:schemeClr val="tx1"/>
                              </a:solidFill>
                              <a:latin typeface="Cambria Math" panose="02040503050406030204" pitchFamily="18" charset="0"/>
                            </a:rPr>
                            <m:t>×1</m:t>
                          </m:r>
                        </m:e>
                      </m:d>
                      <m:r>
                        <a:rPr lang="en-US" i="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0">
                              <a:solidFill>
                                <a:schemeClr val="tx1"/>
                              </a:solidFill>
                              <a:latin typeface="Cambria Math" panose="02040503050406030204" pitchFamily="18" charset="0"/>
                            </a:rPr>
                            <m:t>60×−1</m:t>
                          </m:r>
                        </m:e>
                      </m:d>
                      <m:r>
                        <a:rPr lang="en-US" i="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0">
                              <a:solidFill>
                                <a:schemeClr val="tx1"/>
                              </a:solidFill>
                              <a:latin typeface="Cambria Math" panose="02040503050406030204" pitchFamily="18" charset="0"/>
                            </a:rPr>
                            <m:t>22×−2</m:t>
                          </m:r>
                        </m:e>
                      </m:d>
                      <m:r>
                        <a:rPr lang="en-US" i="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0">
                              <a:solidFill>
                                <a:schemeClr val="tx1"/>
                              </a:solidFill>
                              <a:latin typeface="Cambria Math" panose="02040503050406030204" pitchFamily="18" charset="0"/>
                            </a:rPr>
                            <m:t>18×2</m:t>
                          </m:r>
                        </m:e>
                      </m:d>
                      <m:r>
                        <a:rPr lang="en-US" i="0">
                          <a:solidFill>
                            <a:schemeClr val="tx1"/>
                          </a:solidFill>
                          <a:latin typeface="Cambria Math" panose="02040503050406030204" pitchFamily="18" charset="0"/>
                        </a:rPr>
                        <m:t>=</m:t>
                      </m:r>
                      <m:r>
                        <a:rPr lang="en-US" b="1" i="0">
                          <a:solidFill>
                            <a:schemeClr val="tx1"/>
                          </a:solidFill>
                          <a:latin typeface="Cambria Math" panose="02040503050406030204" pitchFamily="18" charset="0"/>
                        </a:rPr>
                        <m:t>−</m:t>
                      </m:r>
                      <m:r>
                        <a:rPr lang="en-US" b="1" i="0">
                          <a:solidFill>
                            <a:schemeClr val="tx1"/>
                          </a:solidFill>
                          <a:latin typeface="Cambria Math" panose="02040503050406030204" pitchFamily="18" charset="0"/>
                        </a:rPr>
                        <m:t>𝟐𝟖</m:t>
                      </m:r>
                    </m:oMath>
                  </m:oMathPara>
                </a14:m>
                <a:endParaRPr lang="en-US" b="1">
                  <a:solidFill>
                    <a:schemeClr val="tx1"/>
                  </a:solidFill>
                </a:endParaRPr>
              </a:p>
            </p:txBody>
          </p:sp>
        </mc:Choice>
        <mc:Fallback>
          <p:sp>
            <p:nvSpPr>
              <p:cNvPr id="5" name="TextBox 4">
                <a:extLst>
                  <a:ext uri="{FF2B5EF4-FFF2-40B4-BE49-F238E27FC236}">
                    <a16:creationId xmlns:a16="http://schemas.microsoft.com/office/drawing/2014/main" id="{F1C3FA54-90B4-49DC-7934-E3F100F8F9FE}"/>
                  </a:ext>
                </a:extLst>
              </p:cNvPr>
              <p:cNvSpPr txBox="1">
                <a:spLocks noRot="1" noChangeAspect="1" noMove="1" noResize="1" noEditPoints="1" noAdjustHandles="1" noChangeArrowheads="1" noChangeShapeType="1" noTextEdit="1"/>
              </p:cNvSpPr>
              <p:nvPr/>
            </p:nvSpPr>
            <p:spPr>
              <a:xfrm>
                <a:off x="4247444" y="5696268"/>
                <a:ext cx="5067826" cy="369332"/>
              </a:xfrm>
              <a:prstGeom prst="rect">
                <a:avLst/>
              </a:prstGeom>
              <a:blipFill>
                <a:blip r:embed="rId2"/>
                <a:stretch>
                  <a:fillRect b="-63934"/>
                </a:stretch>
              </a:blipFill>
            </p:spPr>
            <p:txBody>
              <a:bodyPr/>
              <a:lstStyle/>
              <a:p>
                <a:r>
                  <a:rPr lang="en-US">
                    <a:noFill/>
                  </a:rPr>
                  <a:t> </a:t>
                </a:r>
              </a:p>
            </p:txBody>
          </p:sp>
        </mc:Fallback>
      </mc:AlternateContent>
    </p:spTree>
    <p:extLst>
      <p:ext uri="{BB962C8B-B14F-4D97-AF65-F5344CB8AC3E}">
        <p14:creationId xmlns:p14="http://schemas.microsoft.com/office/powerpoint/2010/main" val="4196221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0FAD3AD78A74BB1CC2F14948C9C5F" ma:contentTypeVersion="15" ma:contentTypeDescription="Create a new document." ma:contentTypeScope="" ma:versionID="848fe9b7f0f3e7c21512bb0d3509dc89">
  <xsd:schema xmlns:xsd="http://www.w3.org/2001/XMLSchema" xmlns:xs="http://www.w3.org/2001/XMLSchema" xmlns:p="http://schemas.microsoft.com/office/2006/metadata/properties" xmlns:ns2="f98ba6a7-ed2a-4b7a-9e8b-e3e1ec06c0f5" xmlns:ns3="b223dbe5-16e0-475f-a644-0c8c362fe5e3" targetNamespace="http://schemas.microsoft.com/office/2006/metadata/properties" ma:root="true" ma:fieldsID="a974a0807a16512164e64388a1e86b59" ns2:_="" ns3:_="">
    <xsd:import namespace="f98ba6a7-ed2a-4b7a-9e8b-e3e1ec06c0f5"/>
    <xsd:import namespace="b223dbe5-16e0-475f-a644-0c8c362fe5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ba6a7-ed2a-4b7a-9e8b-e3e1ec06c0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f643bf9-c92d-4565-8aae-71318312e3e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23dbe5-16e0-475f-a644-0c8c362fe5e3"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4e46bdf0-7be2-46ff-a645-7897f214c8a6}" ma:internalName="TaxCatchAll" ma:showField="CatchAllData" ma:web="b223dbe5-16e0-475f-a644-0c8c362fe5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223dbe5-16e0-475f-a644-0c8c362fe5e3" xsi:nil="true"/>
    <lcf76f155ced4ddcb4097134ff3c332f xmlns="f98ba6a7-ed2a-4b7a-9e8b-e3e1ec06c0f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3B132D-2FFA-49EB-90C7-49C4621877D3}">
  <ds:schemaRefs>
    <ds:schemaRef ds:uri="b223dbe5-16e0-475f-a644-0c8c362fe5e3"/>
    <ds:schemaRef ds:uri="f98ba6a7-ed2a-4b7a-9e8b-e3e1ec06c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B5AE04-5E3B-4E4E-B061-3E1268A0D881}">
  <ds:schemaRefs>
    <ds:schemaRef ds:uri="b223dbe5-16e0-475f-a644-0c8c362fe5e3"/>
    <ds:schemaRef ds:uri="f98ba6a7-ed2a-4b7a-9e8b-e3e1ec06c0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46224AD-7653-4548-8982-8E2BBE4F54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2</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Deep Learning in Biomedical Imaging</vt:lpstr>
      <vt:lpstr>Goal</vt:lpstr>
      <vt:lpstr>AI&gt;ML&gt;DL</vt:lpstr>
      <vt:lpstr>Deep Learning in Medical Image Applications</vt:lpstr>
      <vt:lpstr>Deep Learning in Medical Image Applications</vt:lpstr>
      <vt:lpstr>Deep Learning in Medical Image Applications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Sobel Edge Detector</vt:lpstr>
      <vt:lpstr>Convolutional Neural Networks</vt:lpstr>
      <vt:lpstr>Convolutional Neural Networks</vt:lpstr>
      <vt:lpstr>Convolutional Neural Networks</vt:lpstr>
      <vt:lpstr>Convolutional Neural Networks</vt:lpstr>
      <vt:lpstr>How CNN’s Understand Medical Images</vt:lpstr>
      <vt:lpstr>Challenges in Medical Data</vt:lpstr>
      <vt:lpstr>Ultrasound Breast Image</vt:lpstr>
      <vt:lpstr>Model 1</vt:lpstr>
      <vt:lpstr>Model 1: Results</vt:lpstr>
      <vt:lpstr>Data Augmentation</vt:lpstr>
      <vt:lpstr>Model 2</vt:lpstr>
      <vt:lpstr>Model 2: Results</vt:lpstr>
      <vt:lpstr>K-Fold Cross-Validation</vt:lpstr>
      <vt:lpstr>Model 3</vt:lpstr>
      <vt:lpstr>Model 3: Results</vt:lpstr>
      <vt:lpstr>Nested Cross Validation</vt:lpstr>
      <vt:lpstr>Model 4</vt:lpstr>
      <vt:lpstr>Model 4: Results</vt:lpstr>
      <vt:lpstr>Model 5</vt:lpstr>
      <vt:lpstr>Model 5: ResNet-50 Results</vt:lpstr>
      <vt:lpstr>Model 6</vt:lpstr>
      <vt:lpstr>Model 6 Results</vt:lpstr>
      <vt:lpstr>VGG19 vs ResNet-50</vt:lpstr>
      <vt:lpstr>Explainable AI</vt:lpstr>
      <vt:lpstr>Resources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Saleh Abou-Alwan</dc:creator>
  <cp:revision>1</cp:revision>
  <dcterms:created xsi:type="dcterms:W3CDTF">2025-05-01T14:18:41Z</dcterms:created>
  <dcterms:modified xsi:type="dcterms:W3CDTF">2025-05-14T03:12:27Z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0x010100F6B0FAD3AD78A74BB1CC2F14948C9C5F</vt:lpwstr>
  </property>
  <property fmtid="{D5CDD505-2E9C-101B-9397-08002B2CF9AE}" pid="3" name="MediaServiceImageTags">
    <vt:lpwstr/>
  </property>
</Properties>
</file>